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357" r:id="rId3"/>
    <p:sldId id="362" r:id="rId4"/>
    <p:sldId id="320" r:id="rId5"/>
    <p:sldId id="361" r:id="rId6"/>
    <p:sldId id="316" r:id="rId7"/>
    <p:sldId id="367" r:id="rId8"/>
    <p:sldId id="369" r:id="rId9"/>
    <p:sldId id="370" r:id="rId10"/>
    <p:sldId id="328" r:id="rId11"/>
    <p:sldId id="321" r:id="rId12"/>
    <p:sldId id="324" r:id="rId13"/>
    <p:sldId id="327" r:id="rId14"/>
    <p:sldId id="325" r:id="rId15"/>
    <p:sldId id="326" r:id="rId16"/>
    <p:sldId id="322" r:id="rId17"/>
    <p:sldId id="330" r:id="rId18"/>
    <p:sldId id="329" r:id="rId19"/>
    <p:sldId id="354" r:id="rId20"/>
    <p:sldId id="338" r:id="rId21"/>
    <p:sldId id="340" r:id="rId22"/>
    <p:sldId id="341" r:id="rId23"/>
    <p:sldId id="342" r:id="rId24"/>
    <p:sldId id="343" r:id="rId25"/>
    <p:sldId id="371" r:id="rId26"/>
    <p:sldId id="372" r:id="rId27"/>
    <p:sldId id="305" r:id="rId28"/>
    <p:sldId id="356" r:id="rId29"/>
    <p:sldId id="359" r:id="rId30"/>
    <p:sldId id="36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E"/>
    <a:srgbClr val="3366FF"/>
    <a:srgbClr val="D62728"/>
    <a:srgbClr val="000000"/>
    <a:srgbClr val="2E9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97" autoAdjust="0"/>
  </p:normalViewPr>
  <p:slideViewPr>
    <p:cSldViewPr>
      <p:cViewPr>
        <p:scale>
          <a:sx n="70" d="100"/>
          <a:sy n="70" d="100"/>
        </p:scale>
        <p:origin x="-180"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27.wmf"/><Relationship Id="rId4"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27.wmf"/><Relationship Id="rId4"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2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5.wmf"/><Relationship Id="rId7" Type="http://schemas.openxmlformats.org/officeDocument/2006/relationships/image" Target="../media/image10.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6.wmf"/><Relationship Id="rId9"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5.wmf"/><Relationship Id="rId7" Type="http://schemas.openxmlformats.org/officeDocument/2006/relationships/image" Target="../media/image10.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9.wmf"/><Relationship Id="rId11" Type="http://schemas.openxmlformats.org/officeDocument/2006/relationships/image" Target="../media/image7.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6.wmf"/><Relationship Id="rId9"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7.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14.wmf"/><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8.wmf"/><Relationship Id="rId5" Type="http://schemas.openxmlformats.org/officeDocument/2006/relationships/image" Target="../media/image16.wmf"/><Relationship Id="rId10" Type="http://schemas.openxmlformats.org/officeDocument/2006/relationships/image" Target="../media/image17.wmf"/><Relationship Id="rId4" Type="http://schemas.openxmlformats.org/officeDocument/2006/relationships/image" Target="../media/image6.wmf"/><Relationship Id="rId9"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5.wmf"/><Relationship Id="rId5" Type="http://schemas.openxmlformats.org/officeDocument/2006/relationships/image" Target="../media/image26.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5.wmf"/><Relationship Id="rId5" Type="http://schemas.openxmlformats.org/officeDocument/2006/relationships/image" Target="../media/image27.wmf"/><Relationship Id="rId4"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5" Type="http://schemas.openxmlformats.org/officeDocument/2006/relationships/image" Target="../media/image27.wmf"/><Relationship Id="rId4"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8756B7-FE9A-44EA-B6E4-A03085980E01}" type="datetimeFigureOut">
              <a:rPr lang="en-US" smtClean="0"/>
              <a:t>12/11/2014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9FA0F1-D8D2-4E3C-BDF2-9C18F52EC6B9}" type="slidenum">
              <a:rPr lang="en-US" smtClean="0"/>
              <a:t>‹#›</a:t>
            </a:fld>
            <a:endParaRPr lang="en-US"/>
          </a:p>
        </p:txBody>
      </p:sp>
    </p:spTree>
    <p:extLst>
      <p:ext uri="{BB962C8B-B14F-4D97-AF65-F5344CB8AC3E}">
        <p14:creationId xmlns:p14="http://schemas.microsoft.com/office/powerpoint/2010/main" val="201009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79FA0F1-D8D2-4E3C-BDF2-9C18F52EC6B9}" type="slidenum">
              <a:rPr lang="en-US" smtClean="0"/>
              <a:t>1</a:t>
            </a:fld>
            <a:endParaRPr lang="en-US"/>
          </a:p>
        </p:txBody>
      </p:sp>
    </p:spTree>
    <p:extLst>
      <p:ext uri="{BB962C8B-B14F-4D97-AF65-F5344CB8AC3E}">
        <p14:creationId xmlns:p14="http://schemas.microsoft.com/office/powerpoint/2010/main" val="2851216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14</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something called reinforcement neural networks.</a:t>
            </a:r>
            <a:r>
              <a:rPr lang="en-US" baseline="0" dirty="0" smtClean="0"/>
              <a:t> Reinforcement neural networks are interesting because they have feedback loops built in. However, these networks are very difficult to train. This is currently an area of research, how to efficiently train reinforcement neural networks.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15</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16</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17</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is that we want to find the y-value</a:t>
            </a:r>
            <a:r>
              <a:rPr lang="en-US" baseline="0" dirty="0" smtClean="0"/>
              <a:t> that gives us the best results by repeatedly updating the weights. How do we update the weights?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18</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 descent is not unique to Neural Networks,</a:t>
            </a:r>
            <a:r>
              <a:rPr lang="en-US" baseline="0" dirty="0" smtClean="0"/>
              <a:t> in fact it can be used to find the minimum values for many of the algorithms we have discussed in class although this is not always the preferred method. </a:t>
            </a:r>
            <a:r>
              <a:rPr lang="en-US" dirty="0" smtClean="0"/>
              <a:t>The idea is that we want to find the y-value</a:t>
            </a:r>
            <a:r>
              <a:rPr lang="en-US" baseline="0" dirty="0" smtClean="0"/>
              <a:t> that gives us the best results by repeatedly updating the weights. How do we update the weights? The “cost” here is just the mean squared error. || || notation just means the magnitude of the difference.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20</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 descent is not unique to Neural Networks,</a:t>
            </a:r>
            <a:r>
              <a:rPr lang="en-US" baseline="0" dirty="0" smtClean="0"/>
              <a:t> in fact it can be used to find the minimum values for many of the algorithms we have discussed in class although this is not always the preferred method. </a:t>
            </a:r>
            <a:r>
              <a:rPr lang="en-US" dirty="0" smtClean="0"/>
              <a:t>The idea is that we want to find the y-value</a:t>
            </a:r>
            <a:r>
              <a:rPr lang="en-US" baseline="0" dirty="0" smtClean="0"/>
              <a:t> that gives us the best results by repeatedly updating the weights. How do we update the weights? The “cost” here is just the mean squared error. || || notation just means the magnitude of the difference.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21</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 descent is not unique to Neural Networks,</a:t>
            </a:r>
            <a:r>
              <a:rPr lang="en-US" baseline="0" dirty="0" smtClean="0"/>
              <a:t> in fact it can be used to find the minimum values for many of the algorithms we have discussed in class although this is not always the preferred method. </a:t>
            </a:r>
            <a:r>
              <a:rPr lang="en-US" dirty="0" smtClean="0"/>
              <a:t>The idea is that we want to find the y-value</a:t>
            </a:r>
            <a:r>
              <a:rPr lang="en-US" baseline="0" dirty="0" smtClean="0"/>
              <a:t> that gives us the best results by repeatedly updating the weights. How do we update the weights? The “cost” here is just the mean squared error. || || notation just means the magnitude of the difference.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22</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 descent is not unique to Neural Networks,</a:t>
            </a:r>
            <a:r>
              <a:rPr lang="en-US" baseline="0" dirty="0" smtClean="0"/>
              <a:t> in fact it can be used to find the minimum values for many of the algorithms we have discussed in class although this is not always the preferred method. </a:t>
            </a:r>
            <a:r>
              <a:rPr lang="en-US" dirty="0" smtClean="0"/>
              <a:t>The idea is that we want to find the y-value</a:t>
            </a:r>
            <a:r>
              <a:rPr lang="en-US" baseline="0" dirty="0" smtClean="0"/>
              <a:t> that gives us the best results by repeatedly updating the weights. How do we update the weights? The “cost” here is just the mean squared error. || || notation just means the magnitude of the difference.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23</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Gradient descent is not unique to Neural Networks,</a:t>
            </a:r>
            <a:r>
              <a:rPr lang="en-US" baseline="0" dirty="0" smtClean="0"/>
              <a:t> in fact it can be used to find the minimum values for many of the algorithms we have discussed in class although this is not always the preferred method. </a:t>
            </a:r>
            <a:r>
              <a:rPr lang="en-US" dirty="0" smtClean="0"/>
              <a:t>The idea is that we want to find the y-value</a:t>
            </a:r>
            <a:r>
              <a:rPr lang="en-US" baseline="0" dirty="0" smtClean="0"/>
              <a:t> that gives us the best results by repeatedly updating the weights. How do we update the weights? The “cost” here is just the mean squared error. || || notation just means the magnitude of the difference.</a:t>
            </a:r>
            <a:endParaRPr lang="en-US" dirty="0" smtClean="0"/>
          </a:p>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24</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Let’s say</a:t>
            </a:r>
            <a:r>
              <a:rPr lang="en-US" baseline="0" dirty="0" smtClean="0"/>
              <a:t> that your problem is predicting whether someone will default on their credit card and you know they are a male, student, with an annual income of 50000. weights are 0.5, 0.2, and .050 with a bias of -100. Would this person default?</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6</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29</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30</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Let’s say</a:t>
            </a:r>
            <a:r>
              <a:rPr lang="en-US" baseline="0" dirty="0" smtClean="0"/>
              <a:t> that your problem is predicting whether someone will default on their credit card and you know they are a male, student, with an annual income of 50000. weights are 0.5, 0.2, and .050 with a bias of -100. Would this person default?</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7</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Let’s say</a:t>
            </a:r>
            <a:r>
              <a:rPr lang="en-US" baseline="0" dirty="0" smtClean="0"/>
              <a:t> that your problem is predicting whether someone will default on their credit card and you know they are a male, student, with an annual income of 50000. weights are 0.5, 0.2, and .050 with a bias of -100. Would this person default?</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8</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Let’s say</a:t>
            </a:r>
            <a:r>
              <a:rPr lang="en-US" baseline="0" dirty="0" smtClean="0"/>
              <a:t> that your problem is predicting whether someone will default on their credit card and you know they are a male, student, with an annual income of 50000. weights are 0.5, 0.2, and .050 with a bias of -100. Would this person default?</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9</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10</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11</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these charts</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12</a:t>
            </a:fld>
            <a:endParaRPr lang="en-US"/>
          </a:p>
        </p:txBody>
      </p:sp>
    </p:spTree>
    <p:extLst>
      <p:ext uri="{BB962C8B-B14F-4D97-AF65-F5344CB8AC3E}">
        <p14:creationId xmlns:p14="http://schemas.microsoft.com/office/powerpoint/2010/main" val="166039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there is only one output neuron, however in many cases there</a:t>
            </a:r>
            <a:r>
              <a:rPr lang="en-US" baseline="0" dirty="0" smtClean="0"/>
              <a:t> will be multiple output neurons. For example, in the case of handwritten digits, you are trying to predict one of 10 classes, each of which is usually represented by it’s own output neuron.</a:t>
            </a:r>
            <a:endParaRPr lang="en-US" dirty="0"/>
          </a:p>
        </p:txBody>
      </p:sp>
      <p:sp>
        <p:nvSpPr>
          <p:cNvPr id="4" name="Slide Number Placeholder 3"/>
          <p:cNvSpPr>
            <a:spLocks noGrp="1"/>
          </p:cNvSpPr>
          <p:nvPr>
            <p:ph type="sldNum" sz="quarter" idx="10"/>
          </p:nvPr>
        </p:nvSpPr>
        <p:spPr/>
        <p:txBody>
          <a:bodyPr/>
          <a:lstStyle/>
          <a:p>
            <a:fld id="{279FA0F1-D8D2-4E3C-BDF2-9C18F52EC6B9}" type="slidenum">
              <a:rPr lang="en-US" smtClean="0"/>
              <a:t>13</a:t>
            </a:fld>
            <a:endParaRPr lang="en-US"/>
          </a:p>
        </p:txBody>
      </p:sp>
    </p:spTree>
    <p:extLst>
      <p:ext uri="{BB962C8B-B14F-4D97-AF65-F5344CB8AC3E}">
        <p14:creationId xmlns:p14="http://schemas.microsoft.com/office/powerpoint/2010/main" val="1660392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585788" y="776288"/>
            <a:ext cx="7972425" cy="4795837"/>
          </a:xfrm>
          <a:prstGeom prst="rect">
            <a:avLst/>
          </a:prstGeom>
          <a:solidFill>
            <a:schemeClr val="bg1"/>
          </a:solidFill>
          <a:ln w="19050" algn="ctr">
            <a:solidFill>
              <a:srgbClr val="003399"/>
            </a:solidFill>
            <a:miter lim="800000"/>
            <a:headEnd/>
            <a:tailEnd/>
          </a:ln>
        </p:spPr>
        <p:txBody>
          <a:bodyPr lIns="90000" tIns="90000" rIns="90000" bIns="90000" anchor="ctr"/>
          <a:lstStyle/>
          <a:p>
            <a:pPr marL="119063" indent="-119063" eaLnBrk="0" fontAlgn="base" hangingPunct="0">
              <a:spcBef>
                <a:spcPct val="50000"/>
              </a:spcBef>
              <a:spcAft>
                <a:spcPct val="0"/>
              </a:spcAft>
            </a:pPr>
            <a:endParaRPr lang="en-US" sz="1100" b="1">
              <a:solidFill>
                <a:srgbClr val="000000"/>
              </a:solidFill>
              <a:cs typeface="Arial" charset="0"/>
            </a:endParaRPr>
          </a:p>
        </p:txBody>
      </p:sp>
      <p:pic>
        <p:nvPicPr>
          <p:cNvPr id="5" name="Picture 93" descr="LLP logo with big space copy"/>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83" t="1840" b="59741"/>
          <a:stretch>
            <a:fillRect/>
          </a:stretch>
        </p:blipFill>
        <p:spPr bwMode="auto">
          <a:xfrm>
            <a:off x="895350" y="6019800"/>
            <a:ext cx="1454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0739" name="MSTSHP_03"/>
          <p:cNvSpPr>
            <a:spLocks noGrp="1" noChangeArrowheads="1"/>
          </p:cNvSpPr>
          <p:nvPr>
            <p:ph type="ctrTitle" sz="quarter"/>
          </p:nvPr>
        </p:nvSpPr>
        <p:spPr bwMode="auto">
          <a:xfrm>
            <a:off x="892175" y="2695575"/>
            <a:ext cx="6581775" cy="549275"/>
          </a:xfrm>
          <a:ln algn="ctr"/>
        </p:spPr>
        <p:txBody>
          <a:bodyPr/>
          <a:lstStyle>
            <a:lvl1pPr>
              <a:lnSpc>
                <a:spcPts val="4000"/>
              </a:lnSpc>
              <a:spcBef>
                <a:spcPct val="100000"/>
              </a:spcBef>
              <a:buClr>
                <a:schemeClr val="tx2"/>
              </a:buClr>
              <a:buSzPct val="85000"/>
              <a:buFont typeface="Wingdings" pitchFamily="2" charset="2"/>
              <a:buNone/>
              <a:defRPr/>
            </a:lvl1pPr>
          </a:lstStyle>
          <a:p>
            <a:r>
              <a:rPr lang="en-US" smtClean="0"/>
              <a:t>Click to edit Master title style</a:t>
            </a:r>
            <a:endParaRPr lang="en-US" dirty="0"/>
          </a:p>
        </p:txBody>
      </p:sp>
      <p:sp>
        <p:nvSpPr>
          <p:cNvPr id="3700740" name="MSTSHP_04"/>
          <p:cNvSpPr>
            <a:spLocks noGrp="1" noChangeArrowheads="1"/>
          </p:cNvSpPr>
          <p:nvPr>
            <p:ph type="subTitle" sz="quarter" idx="1"/>
          </p:nvPr>
        </p:nvSpPr>
        <p:spPr bwMode="auto">
          <a:xfrm>
            <a:off x="892175" y="3516313"/>
            <a:ext cx="6583363" cy="439737"/>
          </a:xfrm>
          <a:ln/>
        </p:spPr>
        <p:txBody>
          <a:bodyPr/>
          <a:lstStyle>
            <a:lvl1pPr>
              <a:lnSpc>
                <a:spcPts val="2800"/>
              </a:lnSpc>
              <a:spcBef>
                <a:spcPct val="15000"/>
              </a:spcBef>
              <a:buClrTx/>
              <a:defRPr sz="1600" b="1"/>
            </a:lvl1pPr>
          </a:lstStyle>
          <a:p>
            <a:r>
              <a:rPr lang="en-US" smtClean="0"/>
              <a:t>Click to edit Master subtitle style</a:t>
            </a:r>
            <a:endParaRPr lang="en-US" dirty="0"/>
          </a:p>
        </p:txBody>
      </p:sp>
    </p:spTree>
    <p:extLst>
      <p:ext uri="{BB962C8B-B14F-4D97-AF65-F5344CB8AC3E}">
        <p14:creationId xmlns:p14="http://schemas.microsoft.com/office/powerpoint/2010/main" val="296506562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Line 47"/>
          <p:cNvSpPr>
            <a:spLocks noChangeShapeType="1"/>
          </p:cNvSpPr>
          <p:nvPr userDrawn="1"/>
        </p:nvSpPr>
        <p:spPr bwMode="auto">
          <a:xfrm>
            <a:off x="401638" y="914400"/>
            <a:ext cx="8335962" cy="0"/>
          </a:xfrm>
          <a:prstGeom prst="line">
            <a:avLst/>
          </a:prstGeom>
          <a:noFill/>
          <a:ln w="38100">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cs typeface="Arial" charset="0"/>
            </a:endParaRPr>
          </a:p>
        </p:txBody>
      </p:sp>
      <p:sp>
        <p:nvSpPr>
          <p:cNvPr id="4" name="Text Box 5"/>
          <p:cNvSpPr txBox="1">
            <a:spLocks noChangeArrowheads="1"/>
          </p:cNvSpPr>
          <p:nvPr userDrawn="1"/>
        </p:nvSpPr>
        <p:spPr bwMode="auto">
          <a:xfrm>
            <a:off x="4386263" y="6615113"/>
            <a:ext cx="373062" cy="19367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6pPr>
            <a:lvl7pPr marL="29718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7pPr>
            <a:lvl8pPr marL="34290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8pPr>
            <a:lvl9pPr marL="38862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9pPr>
          </a:lstStyle>
          <a:p>
            <a:pPr algn="ctr" fontAlgn="base">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rPr>
              <a:t>- </a:t>
            </a:r>
            <a:fld id="{D327F09E-4FD4-428E-97B1-8DBE7196AD3B}" type="slidenum">
              <a:rPr lang="en-US" sz="1200">
                <a:solidFill>
                  <a:srgbClr val="000000"/>
                </a:solidFill>
              </a:rPr>
              <a:pPr algn="ctr" fontAlgn="base">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rPr>
              <a:t> -</a:t>
            </a:r>
          </a:p>
        </p:txBody>
      </p:sp>
    </p:spTree>
    <p:extLst>
      <p:ext uri="{BB962C8B-B14F-4D97-AF65-F5344CB8AC3E}">
        <p14:creationId xmlns:p14="http://schemas.microsoft.com/office/powerpoint/2010/main" val="3168219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a:xfrm>
            <a:off x="400050" y="1155700"/>
            <a:ext cx="8337550" cy="5137150"/>
          </a:xfrm>
        </p:spPr>
        <p:txBody>
          <a:bodyPr/>
          <a:lstStyle>
            <a:lvl1pPr>
              <a:defRPr sz="1400"/>
            </a:lvl1pPr>
          </a:lstStyle>
          <a:p>
            <a:pPr lvl="0"/>
            <a:r>
              <a:rPr lang="en-US" smtClean="0"/>
              <a:t>Click to edit Master text styles</a:t>
            </a:r>
          </a:p>
        </p:txBody>
      </p:sp>
      <p:sp>
        <p:nvSpPr>
          <p:cNvPr id="4" name="Title 1"/>
          <p:cNvSpPr>
            <a:spLocks noGrp="1"/>
          </p:cNvSpPr>
          <p:nvPr>
            <p:ph type="title"/>
          </p:nvPr>
        </p:nvSpPr>
        <p:spPr>
          <a:xfrm>
            <a:off x="400050" y="407988"/>
            <a:ext cx="8337550" cy="365125"/>
          </a:xfrm>
        </p:spPr>
        <p:txBody>
          <a:bodyPr/>
          <a:lstStyle/>
          <a:p>
            <a:r>
              <a:rPr lang="en-US" smtClean="0"/>
              <a:t>Click to edit Master title style</a:t>
            </a:r>
            <a:endParaRPr lang="en-US"/>
          </a:p>
        </p:txBody>
      </p:sp>
      <p:sp>
        <p:nvSpPr>
          <p:cNvPr id="5" name="Line 47"/>
          <p:cNvSpPr>
            <a:spLocks noChangeShapeType="1"/>
          </p:cNvSpPr>
          <p:nvPr userDrawn="1"/>
        </p:nvSpPr>
        <p:spPr bwMode="auto">
          <a:xfrm>
            <a:off x="401638" y="914400"/>
            <a:ext cx="8335962" cy="0"/>
          </a:xfrm>
          <a:prstGeom prst="line">
            <a:avLst/>
          </a:prstGeom>
          <a:noFill/>
          <a:ln w="38100">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cs typeface="Arial" charset="0"/>
            </a:endParaRPr>
          </a:p>
        </p:txBody>
      </p:sp>
      <p:sp>
        <p:nvSpPr>
          <p:cNvPr id="6" name="Text Box 5"/>
          <p:cNvSpPr txBox="1">
            <a:spLocks noChangeArrowheads="1"/>
          </p:cNvSpPr>
          <p:nvPr userDrawn="1"/>
        </p:nvSpPr>
        <p:spPr bwMode="auto">
          <a:xfrm>
            <a:off x="4386263" y="6615113"/>
            <a:ext cx="373062" cy="19367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6pPr>
            <a:lvl7pPr marL="29718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7pPr>
            <a:lvl8pPr marL="34290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8pPr>
            <a:lvl9pPr marL="38862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9pPr>
          </a:lstStyle>
          <a:p>
            <a:pPr algn="ctr" fontAlgn="base">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rPr>
              <a:t>- </a:t>
            </a:r>
            <a:fld id="{D327F09E-4FD4-428E-97B1-8DBE7196AD3B}" type="slidenum">
              <a:rPr lang="en-US" sz="1200">
                <a:solidFill>
                  <a:srgbClr val="000000"/>
                </a:solidFill>
              </a:rPr>
              <a:pPr algn="ctr" fontAlgn="base">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rPr>
              <a:t> -</a:t>
            </a:r>
          </a:p>
        </p:txBody>
      </p:sp>
    </p:spTree>
    <p:extLst>
      <p:ext uri="{BB962C8B-B14F-4D97-AF65-F5344CB8AC3E}">
        <p14:creationId xmlns:p14="http://schemas.microsoft.com/office/powerpoint/2010/main" val="22128574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236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0050" y="407988"/>
            <a:ext cx="8337550" cy="3651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00050" y="1154113"/>
            <a:ext cx="8337550" cy="5135562"/>
          </a:xfrm>
        </p:spPr>
        <p:txBody>
          <a:bodyPr/>
          <a:lstStyle/>
          <a:p>
            <a:pPr lvl="0"/>
            <a:r>
              <a:rPr lang="en-US" noProof="0" smtClean="0"/>
              <a:t>Click icon to add table</a:t>
            </a:r>
            <a:endParaRPr lang="en-US" noProof="0" dirty="0" smtClean="0"/>
          </a:p>
        </p:txBody>
      </p:sp>
      <p:sp>
        <p:nvSpPr>
          <p:cNvPr id="4" name="Line 47"/>
          <p:cNvSpPr>
            <a:spLocks noChangeShapeType="1"/>
          </p:cNvSpPr>
          <p:nvPr userDrawn="1"/>
        </p:nvSpPr>
        <p:spPr bwMode="auto">
          <a:xfrm>
            <a:off x="401638" y="914400"/>
            <a:ext cx="8335962" cy="0"/>
          </a:xfrm>
          <a:prstGeom prst="line">
            <a:avLst/>
          </a:prstGeom>
          <a:noFill/>
          <a:ln w="38100">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cs typeface="Arial" charset="0"/>
            </a:endParaRPr>
          </a:p>
        </p:txBody>
      </p:sp>
      <p:sp>
        <p:nvSpPr>
          <p:cNvPr id="5" name="Text Box 5"/>
          <p:cNvSpPr txBox="1">
            <a:spLocks noChangeArrowheads="1"/>
          </p:cNvSpPr>
          <p:nvPr userDrawn="1"/>
        </p:nvSpPr>
        <p:spPr bwMode="auto">
          <a:xfrm>
            <a:off x="4386263" y="6615113"/>
            <a:ext cx="373062" cy="193675"/>
          </a:xfrm>
          <a:prstGeom prst="rect">
            <a:avLst/>
          </a:prstGeom>
          <a:noFill/>
          <a:ln>
            <a:noFill/>
          </a:ln>
          <a:effectLst>
            <a:prstShdw prst="shdw17" dist="17961" dir="2700000">
              <a:srgbClr val="858585"/>
            </a:prstShdw>
          </a:effectLst>
          <a:extLst/>
        </p:spPr>
        <p:txBody>
          <a:bodyPr wrap="none" lIns="0" tIns="0" rIns="0" bIns="0" anchor="b" anchorCtr="1">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6pPr>
            <a:lvl7pPr marL="29718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7pPr>
            <a:lvl8pPr marL="34290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8pPr>
            <a:lvl9pPr marL="38862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9pPr>
          </a:lstStyle>
          <a:p>
            <a:pPr algn="ctr" fontAlgn="base">
              <a:lnSpc>
                <a:spcPct val="106000"/>
              </a:lnSpc>
              <a:spcBef>
                <a:spcPct val="0"/>
              </a:spcBef>
              <a:spcAft>
                <a:spcPct val="0"/>
              </a:spcAft>
              <a:buClr>
                <a:srgbClr val="000000"/>
              </a:buClr>
              <a:buSzPct val="65000"/>
              <a:buFont typeface="Wingdings" pitchFamily="2" charset="2"/>
              <a:buNone/>
              <a:defRPr/>
            </a:pPr>
            <a:r>
              <a:rPr lang="en-US" sz="1200" dirty="0">
                <a:solidFill>
                  <a:srgbClr val="000000"/>
                </a:solidFill>
              </a:rPr>
              <a:t>- </a:t>
            </a:r>
            <a:fld id="{D327F09E-4FD4-428E-97B1-8DBE7196AD3B}" type="slidenum">
              <a:rPr lang="en-US" sz="1200">
                <a:solidFill>
                  <a:srgbClr val="000000"/>
                </a:solidFill>
              </a:rPr>
              <a:pPr algn="ctr" fontAlgn="base">
                <a:lnSpc>
                  <a:spcPct val="106000"/>
                </a:lnSpc>
                <a:spcBef>
                  <a:spcPct val="0"/>
                </a:spcBef>
                <a:spcAft>
                  <a:spcPct val="0"/>
                </a:spcAft>
                <a:buClr>
                  <a:srgbClr val="000000"/>
                </a:buClr>
                <a:buSzPct val="65000"/>
                <a:buFont typeface="Wingdings" pitchFamily="2" charset="2"/>
                <a:buNone/>
                <a:defRPr/>
              </a:pPr>
              <a:t>‹#›</a:t>
            </a:fld>
            <a:r>
              <a:rPr lang="en-US" sz="1200" dirty="0">
                <a:solidFill>
                  <a:srgbClr val="000000"/>
                </a:solidFill>
              </a:rPr>
              <a:t> -</a:t>
            </a:r>
          </a:p>
        </p:txBody>
      </p:sp>
    </p:spTree>
    <p:extLst>
      <p:ext uri="{BB962C8B-B14F-4D97-AF65-F5344CB8AC3E}">
        <p14:creationId xmlns:p14="http://schemas.microsoft.com/office/powerpoint/2010/main" val="31738275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rt opener">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1143000" y="2551176"/>
            <a:ext cx="6858000" cy="1344168"/>
          </a:xfrm>
          <a:ln w="28575">
            <a:solidFill>
              <a:srgbClr val="003399"/>
            </a:solidFill>
          </a:ln>
        </p:spPr>
        <p:txBody>
          <a:bodyPr lIns="228600" rIns="228600" anchor="ctr" anchorCtr="1"/>
          <a:lstStyle>
            <a:lvl1pPr algn="ctr">
              <a:spcBef>
                <a:spcPts val="0"/>
              </a:spcBef>
              <a:defRPr sz="2000" b="1"/>
            </a:lvl1pPr>
          </a:lstStyle>
          <a:p>
            <a:pPr lvl="0"/>
            <a:r>
              <a:rPr lang="en-US" smtClean="0"/>
              <a:t>Click to edit Master text styles</a:t>
            </a:r>
          </a:p>
        </p:txBody>
      </p:sp>
    </p:spTree>
    <p:extLst>
      <p:ext uri="{BB962C8B-B14F-4D97-AF65-F5344CB8AC3E}">
        <p14:creationId xmlns:p14="http://schemas.microsoft.com/office/powerpoint/2010/main" val="41005409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11644EA-EC58-44E9-B8D4-CF9BAF04B53F}" type="datetimeFigureOut">
              <a:rPr lang="en-US">
                <a:solidFill>
                  <a:prstClr val="black">
                    <a:tint val="75000"/>
                  </a:prstClr>
                </a:solidFill>
              </a:rPr>
              <a:pPr/>
              <a:t>12/11/2014</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52E09D-3828-45E3-9904-17B23690025E}"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6089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F5F5F5"/>
            </a:gs>
            <a:gs pos="30000">
              <a:schemeClr val="bg1">
                <a:lumMod val="85000"/>
              </a:schemeClr>
            </a:gs>
            <a:gs pos="100000">
              <a:schemeClr val="accent1">
                <a:tint val="23500"/>
                <a:satMod val="160000"/>
              </a:schemeClr>
            </a:gs>
          </a:gsLst>
          <a:lin ang="2700000" scaled="1"/>
          <a:tileRect/>
        </a:gradFill>
        <a:effectLst/>
      </p:bgPr>
    </p:bg>
    <p:spTree>
      <p:nvGrpSpPr>
        <p:cNvPr id="1" name=""/>
        <p:cNvGrpSpPr/>
        <p:nvPr/>
      </p:nvGrpSpPr>
      <p:grpSpPr>
        <a:xfrm>
          <a:off x="0" y="0"/>
          <a:ext cx="0" cy="0"/>
          <a:chOff x="0" y="0"/>
          <a:chExt cx="0" cy="0"/>
        </a:xfrm>
      </p:grpSpPr>
      <p:sp>
        <p:nvSpPr>
          <p:cNvPr id="1026" name="MSTSHP_01"/>
          <p:cNvSpPr>
            <a:spLocks noGrp="1" noChangeArrowheads="1"/>
          </p:cNvSpPr>
          <p:nvPr>
            <p:ph type="title"/>
          </p:nvPr>
        </p:nvSpPr>
        <p:spPr bwMode="auto">
          <a:xfrm>
            <a:off x="400050" y="304800"/>
            <a:ext cx="8337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MSTSHP_02"/>
          <p:cNvSpPr>
            <a:spLocks noGrp="1" noChangeArrowheads="1"/>
          </p:cNvSpPr>
          <p:nvPr>
            <p:ph type="body" idx="1"/>
          </p:nvPr>
        </p:nvSpPr>
        <p:spPr bwMode="auto">
          <a:xfrm>
            <a:off x="400050" y="1154113"/>
            <a:ext cx="833755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29" name="SHP_DOCTRACKER"/>
          <p:cNvSpPr txBox="1">
            <a:spLocks noChangeArrowheads="1"/>
          </p:cNvSpPr>
          <p:nvPr/>
        </p:nvSpPr>
        <p:spPr bwMode="auto">
          <a:xfrm rot="-5400000">
            <a:off x="8861425" y="6543675"/>
            <a:ext cx="422275" cy="66675"/>
          </a:xfrm>
          <a:prstGeom prst="rect">
            <a:avLst/>
          </a:prstGeom>
          <a:noFill/>
          <a:ln>
            <a:noFill/>
          </a:ln>
          <a:extLst/>
        </p:spPr>
        <p:txBody>
          <a:bodyPr wrap="none" lIns="0" tIns="0" rIns="0" bIns="0"/>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6pPr>
            <a:lvl7pPr marL="29718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7pPr>
            <a:lvl8pPr marL="34290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8pPr>
            <a:lvl9pPr marL="3886200" indent="-228600" eaLnBrk="0" fontAlgn="base" hangingPunct="0">
              <a:lnSpc>
                <a:spcPct val="106000"/>
              </a:lnSpc>
              <a:spcBef>
                <a:spcPct val="0"/>
              </a:spcBef>
              <a:spcAft>
                <a:spcPct val="0"/>
              </a:spcAft>
              <a:buFont typeface="Wingdings 2" pitchFamily="18" charset="2"/>
              <a:defRPr sz="2400">
                <a:solidFill>
                  <a:schemeClr val="tx1"/>
                </a:solidFill>
                <a:latin typeface="Arial" charset="0"/>
              </a:defRPr>
            </a:lvl9pPr>
          </a:lstStyle>
          <a:p>
            <a:pPr fontAlgn="base">
              <a:lnSpc>
                <a:spcPct val="106000"/>
              </a:lnSpc>
              <a:spcBef>
                <a:spcPct val="0"/>
              </a:spcBef>
              <a:spcAft>
                <a:spcPct val="0"/>
              </a:spcAft>
              <a:defRPr/>
            </a:pPr>
            <a:r>
              <a:rPr lang="en-US" sz="400" dirty="0" smtClean="0">
                <a:solidFill>
                  <a:srgbClr val="AFAFAF"/>
                </a:solidFill>
              </a:rPr>
              <a:t>Josiah Davis</a:t>
            </a:r>
            <a:endParaRPr lang="en-US" sz="400" dirty="0">
              <a:solidFill>
                <a:srgbClr val="AFAFAF"/>
              </a:solidFill>
            </a:endParaRPr>
          </a:p>
        </p:txBody>
      </p:sp>
    </p:spTree>
    <p:extLst>
      <p:ext uri="{BB962C8B-B14F-4D97-AF65-F5344CB8AC3E}">
        <p14:creationId xmlns:p14="http://schemas.microsoft.com/office/powerpoint/2010/main" val="2736911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0" r:id="rId7"/>
  </p:sldLayoutIdLst>
  <p:timing>
    <p:tnLst>
      <p:par>
        <p:cTn id="1" dur="indefinite" restart="never" nodeType="tmRoot"/>
      </p:par>
    </p:tnLst>
  </p:timing>
  <p:txStyles>
    <p:titleStyle>
      <a:lvl1pPr algn="l" rtl="0" eaLnBrk="0" fontAlgn="base" hangingPunct="0">
        <a:spcBef>
          <a:spcPct val="0"/>
        </a:spcBef>
        <a:spcAft>
          <a:spcPct val="0"/>
        </a:spcAft>
        <a:defRPr sz="2400" b="1">
          <a:solidFill>
            <a:schemeClr val="tx1">
              <a:lumMod val="75000"/>
              <a:lumOff val="25000"/>
            </a:schemeClr>
          </a:solidFill>
          <a:latin typeface="Georgia" panose="02040502050405020303" pitchFamily="18" charset="0"/>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1" fontAlgn="base" hangingPunct="1">
        <a:spcBef>
          <a:spcPct val="0"/>
        </a:spcBef>
        <a:spcAft>
          <a:spcPct val="0"/>
        </a:spcAft>
        <a:defRPr sz="2000" b="1">
          <a:solidFill>
            <a:schemeClr val="tx1"/>
          </a:solidFill>
          <a:latin typeface="Arial" charset="0"/>
        </a:defRPr>
      </a:lvl6pPr>
      <a:lvl7pPr marL="914400" algn="l" rtl="0" eaLnBrk="1" fontAlgn="base" hangingPunct="1">
        <a:spcBef>
          <a:spcPct val="0"/>
        </a:spcBef>
        <a:spcAft>
          <a:spcPct val="0"/>
        </a:spcAft>
        <a:defRPr sz="2000" b="1">
          <a:solidFill>
            <a:schemeClr val="tx1"/>
          </a:solidFill>
          <a:latin typeface="Arial" charset="0"/>
        </a:defRPr>
      </a:lvl7pPr>
      <a:lvl8pPr marL="1371600" algn="l" rtl="0" eaLnBrk="1" fontAlgn="base" hangingPunct="1">
        <a:spcBef>
          <a:spcPct val="0"/>
        </a:spcBef>
        <a:spcAft>
          <a:spcPct val="0"/>
        </a:spcAft>
        <a:defRPr sz="2000" b="1">
          <a:solidFill>
            <a:schemeClr val="tx1"/>
          </a:solidFill>
          <a:latin typeface="Arial" charset="0"/>
        </a:defRPr>
      </a:lvl8pPr>
      <a:lvl9pPr marL="1828800" algn="l" rtl="0" eaLnBrk="1" fontAlgn="base" hangingPunct="1">
        <a:spcBef>
          <a:spcPct val="0"/>
        </a:spcBef>
        <a:spcAft>
          <a:spcPct val="0"/>
        </a:spcAft>
        <a:defRPr sz="2000" b="1">
          <a:solidFill>
            <a:schemeClr val="tx1"/>
          </a:solidFill>
          <a:latin typeface="Arial" charset="0"/>
        </a:defRPr>
      </a:lvl9pPr>
    </p:titleStyle>
    <p:bodyStyle>
      <a:lvl1pPr marL="342900" indent="-342900" algn="l" rtl="0" eaLnBrk="0" fontAlgn="base" hangingPunct="0">
        <a:lnSpc>
          <a:spcPct val="106000"/>
        </a:lnSpc>
        <a:spcBef>
          <a:spcPct val="40000"/>
        </a:spcBef>
        <a:spcAft>
          <a:spcPct val="0"/>
        </a:spcAft>
        <a:buClr>
          <a:schemeClr val="tx1"/>
        </a:buClr>
        <a:buSzPct val="80000"/>
        <a:buFont typeface="Wingdings" pitchFamily="2" charset="2"/>
        <a:defRPr sz="1400">
          <a:solidFill>
            <a:schemeClr val="tx1">
              <a:lumMod val="75000"/>
              <a:lumOff val="25000"/>
            </a:schemeClr>
          </a:solidFill>
          <a:latin typeface="Calibri" panose="020F0502020204030204" pitchFamily="34" charset="0"/>
          <a:ea typeface="+mn-ea"/>
          <a:cs typeface="Calibri" panose="020F0502020204030204" pitchFamily="34" charset="0"/>
        </a:defRPr>
      </a:lvl1pPr>
      <a:lvl2pPr marL="227013" indent="-225425" algn="l" rtl="0" eaLnBrk="0" fontAlgn="base" hangingPunct="0">
        <a:lnSpc>
          <a:spcPct val="106000"/>
        </a:lnSpc>
        <a:spcBef>
          <a:spcPct val="40000"/>
        </a:spcBef>
        <a:spcAft>
          <a:spcPct val="0"/>
        </a:spcAft>
        <a:buClr>
          <a:schemeClr val="tx1"/>
        </a:buClr>
        <a:buFont typeface="Wingdings 2" pitchFamily="18" charset="2"/>
        <a:buChar char="¡"/>
        <a:defRPr sz="1400">
          <a:solidFill>
            <a:schemeClr val="tx1">
              <a:lumMod val="75000"/>
              <a:lumOff val="25000"/>
            </a:schemeClr>
          </a:solidFill>
          <a:latin typeface="Calibri" panose="020F0502020204030204" pitchFamily="34" charset="0"/>
          <a:cs typeface="Calibri" panose="020F0502020204030204" pitchFamily="34" charset="0"/>
        </a:defRPr>
      </a:lvl2pPr>
      <a:lvl3pPr marL="457200" indent="-228600" algn="l" rtl="0" eaLnBrk="0" fontAlgn="base" hangingPunct="0">
        <a:lnSpc>
          <a:spcPct val="106000"/>
        </a:lnSpc>
        <a:spcBef>
          <a:spcPct val="20000"/>
        </a:spcBef>
        <a:spcAft>
          <a:spcPct val="0"/>
        </a:spcAft>
        <a:buClr>
          <a:schemeClr val="tx1"/>
        </a:buClr>
        <a:buFont typeface="Arial" charset="0"/>
        <a:buChar char="–"/>
        <a:defRPr sz="1200">
          <a:solidFill>
            <a:schemeClr val="tx1">
              <a:lumMod val="75000"/>
              <a:lumOff val="25000"/>
            </a:schemeClr>
          </a:solidFill>
          <a:latin typeface="Calibri" panose="020F0502020204030204" pitchFamily="34" charset="0"/>
          <a:cs typeface="Calibri" panose="020F0502020204030204" pitchFamily="34" charset="0"/>
        </a:defRPr>
      </a:lvl3pPr>
      <a:lvl4pPr marL="681038" indent="-222250" algn="l" rtl="0" eaLnBrk="0" fontAlgn="base" hangingPunct="0">
        <a:lnSpc>
          <a:spcPct val="106000"/>
        </a:lnSpc>
        <a:spcBef>
          <a:spcPct val="20000"/>
        </a:spcBef>
        <a:spcAft>
          <a:spcPct val="0"/>
        </a:spcAft>
        <a:buClr>
          <a:schemeClr val="tx1"/>
        </a:buClr>
        <a:buChar char="•"/>
        <a:defRPr sz="1200">
          <a:solidFill>
            <a:schemeClr val="tx1">
              <a:lumMod val="75000"/>
              <a:lumOff val="25000"/>
            </a:schemeClr>
          </a:solidFill>
          <a:latin typeface="Calibri" panose="020F0502020204030204" pitchFamily="34" charset="0"/>
          <a:cs typeface="Calibri" panose="020F0502020204030204" pitchFamily="34" charset="0"/>
        </a:defRPr>
      </a:lvl4pPr>
      <a:lvl5pPr marL="1722438" indent="-236538" algn="l" rtl="0" eaLnBrk="0" fontAlgn="base" hangingPunct="0">
        <a:spcBef>
          <a:spcPct val="20000"/>
        </a:spcBef>
        <a:spcAft>
          <a:spcPct val="0"/>
        </a:spcAft>
        <a:buClr>
          <a:schemeClr val="tx1"/>
        </a:buClr>
        <a:buChar char="–"/>
        <a:defRPr sz="1200">
          <a:solidFill>
            <a:schemeClr val="tx1"/>
          </a:solidFill>
          <a:latin typeface="+mn-lt"/>
        </a:defRPr>
      </a:lvl5pPr>
      <a:lvl6pPr marL="2179638" indent="-236538" algn="l" rtl="0" eaLnBrk="1" fontAlgn="base" hangingPunct="1">
        <a:spcBef>
          <a:spcPct val="20000"/>
        </a:spcBef>
        <a:spcAft>
          <a:spcPct val="0"/>
        </a:spcAft>
        <a:buClr>
          <a:schemeClr val="tx1"/>
        </a:buClr>
        <a:buChar char="–"/>
        <a:defRPr sz="1200">
          <a:solidFill>
            <a:schemeClr val="tx1"/>
          </a:solidFill>
          <a:latin typeface="+mn-lt"/>
        </a:defRPr>
      </a:lvl6pPr>
      <a:lvl7pPr marL="2636838" indent="-236538" algn="l" rtl="0" eaLnBrk="1" fontAlgn="base" hangingPunct="1">
        <a:spcBef>
          <a:spcPct val="20000"/>
        </a:spcBef>
        <a:spcAft>
          <a:spcPct val="0"/>
        </a:spcAft>
        <a:buClr>
          <a:schemeClr val="tx1"/>
        </a:buClr>
        <a:buChar char="–"/>
        <a:defRPr sz="1200">
          <a:solidFill>
            <a:schemeClr val="tx1"/>
          </a:solidFill>
          <a:latin typeface="+mn-lt"/>
        </a:defRPr>
      </a:lvl7pPr>
      <a:lvl8pPr marL="3094038" indent="-236538" algn="l" rtl="0" eaLnBrk="1" fontAlgn="base" hangingPunct="1">
        <a:spcBef>
          <a:spcPct val="20000"/>
        </a:spcBef>
        <a:spcAft>
          <a:spcPct val="0"/>
        </a:spcAft>
        <a:buClr>
          <a:schemeClr val="tx1"/>
        </a:buClr>
        <a:buChar char="–"/>
        <a:defRPr sz="1200">
          <a:solidFill>
            <a:schemeClr val="tx1"/>
          </a:solidFill>
          <a:latin typeface="+mn-lt"/>
        </a:defRPr>
      </a:lvl8pPr>
      <a:lvl9pPr marL="3551238" indent="-236538" algn="l" rtl="0" eaLnBrk="1" fontAlgn="base" hangingPunct="1">
        <a:spcBef>
          <a:spcPct val="2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16.wmf"/><Relationship Id="rId18" Type="http://schemas.openxmlformats.org/officeDocument/2006/relationships/oleObject" Target="../embeddings/oleObject45.bin"/><Relationship Id="rId26" Type="http://schemas.openxmlformats.org/officeDocument/2006/relationships/image" Target="../media/image18.wmf"/><Relationship Id="rId3" Type="http://schemas.openxmlformats.org/officeDocument/2006/relationships/notesSlide" Target="../notesSlides/notesSlide6.xml"/><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42.bin"/><Relationship Id="rId17" Type="http://schemas.openxmlformats.org/officeDocument/2006/relationships/image" Target="../media/image9.wmf"/><Relationship Id="rId25"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oleObject" Target="../embeddings/oleObject44.bin"/><Relationship Id="rId20" Type="http://schemas.openxmlformats.org/officeDocument/2006/relationships/oleObject" Target="../embeddings/oleObject46.bin"/><Relationship Id="rId1" Type="http://schemas.openxmlformats.org/officeDocument/2006/relationships/vmlDrawing" Target="../drawings/vmlDrawing5.vml"/><Relationship Id="rId6" Type="http://schemas.openxmlformats.org/officeDocument/2006/relationships/oleObject" Target="../embeddings/oleObject39.bin"/><Relationship Id="rId11" Type="http://schemas.openxmlformats.org/officeDocument/2006/relationships/image" Target="../media/image6.wmf"/><Relationship Id="rId24" Type="http://schemas.openxmlformats.org/officeDocument/2006/relationships/image" Target="../media/image17.wmf"/><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oleObject" Target="../embeddings/oleObject47.bin"/><Relationship Id="rId28" Type="http://schemas.openxmlformats.org/officeDocument/2006/relationships/image" Target="../media/image19.wmf"/><Relationship Id="rId10" Type="http://schemas.openxmlformats.org/officeDocument/2006/relationships/oleObject" Target="../embeddings/oleObject41.bin"/><Relationship Id="rId19" Type="http://schemas.openxmlformats.org/officeDocument/2006/relationships/image" Target="../media/image10.wmf"/><Relationship Id="rId4" Type="http://schemas.openxmlformats.org/officeDocument/2006/relationships/oleObject" Target="../embeddings/oleObject38.bin"/><Relationship Id="rId9" Type="http://schemas.openxmlformats.org/officeDocument/2006/relationships/image" Target="../media/image5.wmf"/><Relationship Id="rId14" Type="http://schemas.openxmlformats.org/officeDocument/2006/relationships/oleObject" Target="../embeddings/oleObject43.bin"/><Relationship Id="rId22" Type="http://schemas.openxmlformats.org/officeDocument/2006/relationships/image" Target="../media/image20.png"/><Relationship Id="rId27" Type="http://schemas.openxmlformats.org/officeDocument/2006/relationships/oleObject" Target="../embeddings/oleObject49.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8.xml"/><Relationship Id="rId7" Type="http://schemas.openxmlformats.org/officeDocument/2006/relationships/image" Target="../media/image22.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51.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53.bin"/><Relationship Id="rId4" Type="http://schemas.openxmlformats.org/officeDocument/2006/relationships/oleObject" Target="../embeddings/oleObject50.bin"/><Relationship Id="rId9" Type="http://schemas.openxmlformats.org/officeDocument/2006/relationships/image" Target="../media/image23.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26.wmf"/><Relationship Id="rId3" Type="http://schemas.openxmlformats.org/officeDocument/2006/relationships/notesSlide" Target="../notesSlides/notesSlide9.xml"/><Relationship Id="rId7" Type="http://schemas.openxmlformats.org/officeDocument/2006/relationships/image" Target="../media/image22.wmf"/><Relationship Id="rId12"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55.bin"/><Relationship Id="rId11" Type="http://schemas.openxmlformats.org/officeDocument/2006/relationships/image" Target="../media/image24.wmf"/><Relationship Id="rId5" Type="http://schemas.openxmlformats.org/officeDocument/2006/relationships/image" Target="../media/image25.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27.wmf"/><Relationship Id="rId3" Type="http://schemas.openxmlformats.org/officeDocument/2006/relationships/notesSlide" Target="../notesSlides/notesSlide10.xml"/><Relationship Id="rId7" Type="http://schemas.openxmlformats.org/officeDocument/2006/relationships/image" Target="../media/image22.wmf"/><Relationship Id="rId12"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60.bin"/><Relationship Id="rId11" Type="http://schemas.openxmlformats.org/officeDocument/2006/relationships/image" Target="../media/image24.wmf"/><Relationship Id="rId5" Type="http://schemas.openxmlformats.org/officeDocument/2006/relationships/image" Target="../media/image25.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23.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27.wmf"/><Relationship Id="rId3" Type="http://schemas.openxmlformats.org/officeDocument/2006/relationships/notesSlide" Target="../notesSlides/notesSlide11.xml"/><Relationship Id="rId7" Type="http://schemas.openxmlformats.org/officeDocument/2006/relationships/image" Target="../media/image4.wmf"/><Relationship Id="rId12"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65.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5.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27.wmf"/><Relationship Id="rId3" Type="http://schemas.openxmlformats.org/officeDocument/2006/relationships/notesSlide" Target="../notesSlides/notesSlide12.xml"/><Relationship Id="rId7" Type="http://schemas.openxmlformats.org/officeDocument/2006/relationships/image" Target="../media/image4.wmf"/><Relationship Id="rId12"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70.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5.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27.wmf"/><Relationship Id="rId3" Type="http://schemas.openxmlformats.org/officeDocument/2006/relationships/notesSlide" Target="../notesSlides/notesSlide13.xml"/><Relationship Id="rId7" Type="http://schemas.openxmlformats.org/officeDocument/2006/relationships/image" Target="../media/image4.wmf"/><Relationship Id="rId12"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75.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5.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27.wmf"/><Relationship Id="rId3" Type="http://schemas.openxmlformats.org/officeDocument/2006/relationships/notesSlide" Target="../notesSlides/notesSlide14.xml"/><Relationship Id="rId7" Type="http://schemas.openxmlformats.org/officeDocument/2006/relationships/image" Target="../media/image4.wmf"/><Relationship Id="rId12" Type="http://schemas.openxmlformats.org/officeDocument/2006/relationships/oleObject" Target="../embeddings/oleObject83.bin"/><Relationship Id="rId17" Type="http://schemas.openxmlformats.org/officeDocument/2006/relationships/image" Target="../media/image29.wmf"/><Relationship Id="rId2" Type="http://schemas.openxmlformats.org/officeDocument/2006/relationships/slideLayout" Target="../slideLayouts/slideLayout7.xml"/><Relationship Id="rId16" Type="http://schemas.openxmlformats.org/officeDocument/2006/relationships/oleObject" Target="../embeddings/oleObject85.bin"/><Relationship Id="rId1" Type="http://schemas.openxmlformats.org/officeDocument/2006/relationships/vmlDrawing" Target="../drawings/vmlDrawing12.vml"/><Relationship Id="rId6" Type="http://schemas.openxmlformats.org/officeDocument/2006/relationships/oleObject" Target="../embeddings/oleObject80.bin"/><Relationship Id="rId11" Type="http://schemas.openxmlformats.org/officeDocument/2006/relationships/image" Target="../media/image6.wmf"/><Relationship Id="rId5" Type="http://schemas.openxmlformats.org/officeDocument/2006/relationships/image" Target="../media/image3.wmf"/><Relationship Id="rId15" Type="http://schemas.openxmlformats.org/officeDocument/2006/relationships/image" Target="../media/image28.wmf"/><Relationship Id="rId10" Type="http://schemas.openxmlformats.org/officeDocument/2006/relationships/oleObject" Target="../embeddings/oleObject82.bin"/><Relationship Id="rId4" Type="http://schemas.openxmlformats.org/officeDocument/2006/relationships/oleObject" Target="../embeddings/oleObject79.bin"/><Relationship Id="rId9" Type="http://schemas.openxmlformats.org/officeDocument/2006/relationships/image" Target="../media/image5.wmf"/><Relationship Id="rId14" Type="http://schemas.openxmlformats.org/officeDocument/2006/relationships/oleObject" Target="../embeddings/oleObject84.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87.bin"/><Relationship Id="rId5" Type="http://schemas.openxmlformats.org/officeDocument/2006/relationships/image" Target="../media/image30.wmf"/><Relationship Id="rId4" Type="http://schemas.openxmlformats.org/officeDocument/2006/relationships/oleObject" Target="../embeddings/oleObject8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89.bin"/><Relationship Id="rId5" Type="http://schemas.openxmlformats.org/officeDocument/2006/relationships/image" Target="../media/image30.wmf"/><Relationship Id="rId4" Type="http://schemas.openxmlformats.org/officeDocument/2006/relationships/oleObject" Target="../embeddings/oleObject88.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91.bin"/><Relationship Id="rId5" Type="http://schemas.openxmlformats.org/officeDocument/2006/relationships/image" Target="../media/image30.wmf"/><Relationship Id="rId4" Type="http://schemas.openxmlformats.org/officeDocument/2006/relationships/oleObject" Target="../embeddings/oleObject90.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93.bin"/><Relationship Id="rId5" Type="http://schemas.openxmlformats.org/officeDocument/2006/relationships/image" Target="../media/image30.wmf"/><Relationship Id="rId4" Type="http://schemas.openxmlformats.org/officeDocument/2006/relationships/oleObject" Target="../embeddings/oleObject9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95.bin"/><Relationship Id="rId5" Type="http://schemas.openxmlformats.org/officeDocument/2006/relationships/image" Target="../media/image30.wmf"/><Relationship Id="rId4" Type="http://schemas.openxmlformats.org/officeDocument/2006/relationships/oleObject" Target="../embeddings/oleObject9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neuralnetworksanddeeplearning.co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lass.coursera.org/neuralnets-2012-001/lectur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wmf"/><Relationship Id="rId3" Type="http://schemas.openxmlformats.org/officeDocument/2006/relationships/notesSlide" Target="../notesSlides/notesSlide2.xml"/><Relationship Id="rId7" Type="http://schemas.openxmlformats.org/officeDocument/2006/relationships/image" Target="../media/image4.wmf"/><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8.wmf"/><Relationship Id="rId18" Type="http://schemas.openxmlformats.org/officeDocument/2006/relationships/oleObject" Target="../embeddings/oleObject13.bin"/><Relationship Id="rId3" Type="http://schemas.openxmlformats.org/officeDocument/2006/relationships/notesSlide" Target="../notesSlides/notesSlide3.xml"/><Relationship Id="rId21" Type="http://schemas.openxmlformats.org/officeDocument/2006/relationships/image" Target="../media/image7.wmf"/><Relationship Id="rId7" Type="http://schemas.openxmlformats.org/officeDocument/2006/relationships/image" Target="../media/image4.wmf"/><Relationship Id="rId12" Type="http://schemas.openxmlformats.org/officeDocument/2006/relationships/oleObject" Target="../embeddings/oleObject10.bin"/><Relationship Id="rId17" Type="http://schemas.openxmlformats.org/officeDocument/2006/relationships/image" Target="../media/image10.wmf"/><Relationship Id="rId2" Type="http://schemas.openxmlformats.org/officeDocument/2006/relationships/slideLayout" Target="../slideLayouts/slideLayout7.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6.wmf"/><Relationship Id="rId5" Type="http://schemas.openxmlformats.org/officeDocument/2006/relationships/image" Target="../media/image3.wmf"/><Relationship Id="rId15" Type="http://schemas.openxmlformats.org/officeDocument/2006/relationships/image" Target="../media/image9.wmf"/><Relationship Id="rId10" Type="http://schemas.openxmlformats.org/officeDocument/2006/relationships/oleObject" Target="../embeddings/oleObject9.bin"/><Relationship Id="rId19" Type="http://schemas.openxmlformats.org/officeDocument/2006/relationships/image" Target="../media/image11.wmf"/><Relationship Id="rId4" Type="http://schemas.openxmlformats.org/officeDocument/2006/relationships/oleObject" Target="../embeddings/oleObject6.bin"/><Relationship Id="rId9" Type="http://schemas.openxmlformats.org/officeDocument/2006/relationships/image" Target="../media/image5.wmf"/><Relationship Id="rId1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wmf"/><Relationship Id="rId18" Type="http://schemas.openxmlformats.org/officeDocument/2006/relationships/oleObject" Target="../embeddings/oleObject22.bin"/><Relationship Id="rId3" Type="http://schemas.openxmlformats.org/officeDocument/2006/relationships/notesSlide" Target="../notesSlides/notesSlide4.xml"/><Relationship Id="rId21" Type="http://schemas.openxmlformats.org/officeDocument/2006/relationships/image" Target="../media/image12.wmf"/><Relationship Id="rId7" Type="http://schemas.openxmlformats.org/officeDocument/2006/relationships/image" Target="../media/image4.wmf"/><Relationship Id="rId12" Type="http://schemas.openxmlformats.org/officeDocument/2006/relationships/oleObject" Target="../embeddings/oleObject19.bin"/><Relationship Id="rId17" Type="http://schemas.openxmlformats.org/officeDocument/2006/relationships/image" Target="../media/image10.wmf"/><Relationship Id="rId25" Type="http://schemas.openxmlformats.org/officeDocument/2006/relationships/image" Target="../media/image7.wmf"/><Relationship Id="rId2" Type="http://schemas.openxmlformats.org/officeDocument/2006/relationships/slideLayout" Target="../slideLayouts/slideLayout7.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3.vml"/><Relationship Id="rId6" Type="http://schemas.openxmlformats.org/officeDocument/2006/relationships/oleObject" Target="../embeddings/oleObject16.bin"/><Relationship Id="rId11" Type="http://schemas.openxmlformats.org/officeDocument/2006/relationships/image" Target="../media/image6.wmf"/><Relationship Id="rId24" Type="http://schemas.openxmlformats.org/officeDocument/2006/relationships/oleObject" Target="../embeddings/oleObject25.bin"/><Relationship Id="rId5" Type="http://schemas.openxmlformats.org/officeDocument/2006/relationships/image" Target="../media/image3.wmf"/><Relationship Id="rId15" Type="http://schemas.openxmlformats.org/officeDocument/2006/relationships/image" Target="../media/image9.wmf"/><Relationship Id="rId23" Type="http://schemas.openxmlformats.org/officeDocument/2006/relationships/image" Target="../media/image13.wmf"/><Relationship Id="rId10" Type="http://schemas.openxmlformats.org/officeDocument/2006/relationships/oleObject" Target="../embeddings/oleObject18.bin"/><Relationship Id="rId19" Type="http://schemas.openxmlformats.org/officeDocument/2006/relationships/image" Target="../media/image11.wmf"/><Relationship Id="rId4" Type="http://schemas.openxmlformats.org/officeDocument/2006/relationships/oleObject" Target="../embeddings/oleObject15.bin"/><Relationship Id="rId9" Type="http://schemas.openxmlformats.org/officeDocument/2006/relationships/image" Target="../media/image5.wmf"/><Relationship Id="rId14" Type="http://schemas.openxmlformats.org/officeDocument/2006/relationships/oleObject" Target="../embeddings/oleObject20.bin"/><Relationship Id="rId22" Type="http://schemas.openxmlformats.org/officeDocument/2006/relationships/oleObject" Target="../embeddings/oleObject2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14.wmf"/><Relationship Id="rId18" Type="http://schemas.openxmlformats.org/officeDocument/2006/relationships/oleObject" Target="../embeddings/oleObject33.bin"/><Relationship Id="rId26" Type="http://schemas.openxmlformats.org/officeDocument/2006/relationships/image" Target="../media/image13.wmf"/><Relationship Id="rId3" Type="http://schemas.openxmlformats.org/officeDocument/2006/relationships/notesSlide" Target="../notesSlides/notesSlide5.xml"/><Relationship Id="rId21" Type="http://schemas.openxmlformats.org/officeDocument/2006/relationships/image" Target="../media/image11.wmf"/><Relationship Id="rId7" Type="http://schemas.openxmlformats.org/officeDocument/2006/relationships/image" Target="../media/image4.wmf"/><Relationship Id="rId12" Type="http://schemas.openxmlformats.org/officeDocument/2006/relationships/oleObject" Target="../embeddings/oleObject30.bin"/><Relationship Id="rId17" Type="http://schemas.openxmlformats.org/officeDocument/2006/relationships/image" Target="../media/image9.wmf"/><Relationship Id="rId25" Type="http://schemas.openxmlformats.org/officeDocument/2006/relationships/oleObject" Target="../embeddings/oleObject36.bin"/><Relationship Id="rId2" Type="http://schemas.openxmlformats.org/officeDocument/2006/relationships/slideLayout" Target="../slideLayouts/slideLayout7.xml"/><Relationship Id="rId16" Type="http://schemas.openxmlformats.org/officeDocument/2006/relationships/oleObject" Target="../embeddings/oleObject32.bin"/><Relationship Id="rId20" Type="http://schemas.openxmlformats.org/officeDocument/2006/relationships/oleObject" Target="../embeddings/oleObject34.bin"/><Relationship Id="rId1" Type="http://schemas.openxmlformats.org/officeDocument/2006/relationships/vmlDrawing" Target="../drawings/vmlDrawing4.vml"/><Relationship Id="rId6" Type="http://schemas.openxmlformats.org/officeDocument/2006/relationships/oleObject" Target="../embeddings/oleObject27.bin"/><Relationship Id="rId11" Type="http://schemas.openxmlformats.org/officeDocument/2006/relationships/image" Target="../media/image6.wmf"/><Relationship Id="rId24" Type="http://schemas.openxmlformats.org/officeDocument/2006/relationships/image" Target="../media/image12.wmf"/><Relationship Id="rId5" Type="http://schemas.openxmlformats.org/officeDocument/2006/relationships/image" Target="../media/image3.wmf"/><Relationship Id="rId15" Type="http://schemas.openxmlformats.org/officeDocument/2006/relationships/image" Target="../media/image8.wmf"/><Relationship Id="rId23" Type="http://schemas.openxmlformats.org/officeDocument/2006/relationships/oleObject" Target="../embeddings/oleObject35.bin"/><Relationship Id="rId28" Type="http://schemas.openxmlformats.org/officeDocument/2006/relationships/image" Target="../media/image7.wmf"/><Relationship Id="rId10" Type="http://schemas.openxmlformats.org/officeDocument/2006/relationships/oleObject" Target="../embeddings/oleObject29.bin"/><Relationship Id="rId19" Type="http://schemas.openxmlformats.org/officeDocument/2006/relationships/image" Target="../media/image10.wmf"/><Relationship Id="rId4" Type="http://schemas.openxmlformats.org/officeDocument/2006/relationships/oleObject" Target="../embeddings/oleObject26.bin"/><Relationship Id="rId9" Type="http://schemas.openxmlformats.org/officeDocument/2006/relationships/image" Target="../media/image5.wmf"/><Relationship Id="rId14" Type="http://schemas.openxmlformats.org/officeDocument/2006/relationships/oleObject" Target="../embeddings/oleObject31.bin"/><Relationship Id="rId22" Type="http://schemas.openxmlformats.org/officeDocument/2006/relationships/image" Target="../media/image15.png"/><Relationship Id="rId27" Type="http://schemas.openxmlformats.org/officeDocument/2006/relationships/oleObject" Target="../embeddings/oleObject3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69358" y="2701887"/>
            <a:ext cx="8241241" cy="103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eaLnBrk="0" fontAlgn="base" hangingPunct="0">
              <a:spcBef>
                <a:spcPct val="0"/>
              </a:spcBef>
              <a:spcAft>
                <a:spcPct val="0"/>
              </a:spcAft>
              <a:defRPr sz="4000" b="1">
                <a:solidFill>
                  <a:schemeClr val="tx1">
                    <a:lumMod val="85000"/>
                    <a:lumOff val="15000"/>
                  </a:schemeClr>
                </a:solidFill>
                <a:latin typeface="+mj-lt"/>
                <a:ea typeface="+mj-ea"/>
                <a:cs typeface="+mj-cs"/>
              </a:defRPr>
            </a:lvl1pPr>
            <a:lvl2pPr eaLnBrk="0" fontAlgn="base" hangingPunct="0">
              <a:spcBef>
                <a:spcPct val="0"/>
              </a:spcBef>
              <a:spcAft>
                <a:spcPct val="0"/>
              </a:spcAft>
              <a:defRPr sz="2000" b="1">
                <a:latin typeface="Arial" charset="0"/>
              </a:defRPr>
            </a:lvl2pPr>
            <a:lvl3pPr eaLnBrk="0" fontAlgn="base" hangingPunct="0">
              <a:spcBef>
                <a:spcPct val="0"/>
              </a:spcBef>
              <a:spcAft>
                <a:spcPct val="0"/>
              </a:spcAft>
              <a:defRPr sz="2000" b="1">
                <a:latin typeface="Arial" charset="0"/>
              </a:defRPr>
            </a:lvl3pPr>
            <a:lvl4pPr eaLnBrk="0" fontAlgn="base" hangingPunct="0">
              <a:spcBef>
                <a:spcPct val="0"/>
              </a:spcBef>
              <a:spcAft>
                <a:spcPct val="0"/>
              </a:spcAft>
              <a:defRPr sz="2000" b="1">
                <a:latin typeface="Arial" charset="0"/>
              </a:defRPr>
            </a:lvl4pPr>
            <a:lvl5pPr eaLnBrk="0" fontAlgn="base" hangingPunct="0">
              <a:spcBef>
                <a:spcPct val="0"/>
              </a:spcBef>
              <a:spcAft>
                <a:spcPct val="0"/>
              </a:spcAft>
              <a:defRPr sz="2000" b="1">
                <a:latin typeface="Arial" charset="0"/>
              </a:defRPr>
            </a:lvl5pPr>
            <a:lvl6pPr marL="457200" fontAlgn="base">
              <a:spcBef>
                <a:spcPct val="0"/>
              </a:spcBef>
              <a:spcAft>
                <a:spcPct val="0"/>
              </a:spcAft>
              <a:defRPr sz="2000" b="1">
                <a:latin typeface="Arial" charset="0"/>
              </a:defRPr>
            </a:lvl6pPr>
            <a:lvl7pPr marL="914400" fontAlgn="base">
              <a:spcBef>
                <a:spcPct val="0"/>
              </a:spcBef>
              <a:spcAft>
                <a:spcPct val="0"/>
              </a:spcAft>
              <a:defRPr sz="2000" b="1">
                <a:latin typeface="Arial" charset="0"/>
              </a:defRPr>
            </a:lvl7pPr>
            <a:lvl8pPr marL="1371600" fontAlgn="base">
              <a:spcBef>
                <a:spcPct val="0"/>
              </a:spcBef>
              <a:spcAft>
                <a:spcPct val="0"/>
              </a:spcAft>
              <a:defRPr sz="2000" b="1">
                <a:latin typeface="Arial" charset="0"/>
              </a:defRPr>
            </a:lvl8pPr>
            <a:lvl9pPr marL="1828800" fontAlgn="base">
              <a:spcBef>
                <a:spcPct val="0"/>
              </a:spcBef>
              <a:spcAft>
                <a:spcPct val="0"/>
              </a:spcAft>
              <a:defRPr sz="2000" b="1">
                <a:latin typeface="Arial" charset="0"/>
              </a:defRPr>
            </a:lvl9pPr>
          </a:lstStyle>
          <a:p>
            <a:r>
              <a:rPr lang="en-US" sz="4800" dirty="0"/>
              <a:t>Introduction to </a:t>
            </a:r>
            <a:endParaRPr lang="en-US" sz="4800" dirty="0" smtClean="0"/>
          </a:p>
          <a:p>
            <a:r>
              <a:rPr lang="en-US" sz="4800" dirty="0" smtClean="0"/>
              <a:t>Neural Networks</a:t>
            </a:r>
            <a:endParaRPr lang="en-US" sz="4800" dirty="0"/>
          </a:p>
        </p:txBody>
      </p:sp>
    </p:spTree>
    <p:extLst>
      <p:ext uri="{BB962C8B-B14F-4D97-AF65-F5344CB8AC3E}">
        <p14:creationId xmlns:p14="http://schemas.microsoft.com/office/powerpoint/2010/main" val="2936319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bwMode="auto">
          <a:xfrm flipH="1">
            <a:off x="2299777" y="4384095"/>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 the 1980s, researchers realized they could get better results from a smooth activation function, such as the sigmoid function.</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Sigmoid Function</a:t>
            </a:r>
            <a:endParaRPr lang="en-US" sz="4000" dirty="0">
              <a:latin typeface="+mj-lt"/>
            </a:endParaRPr>
          </a:p>
        </p:txBody>
      </p:sp>
      <p:cxnSp>
        <p:nvCxnSpPr>
          <p:cNvPr id="4" name="Straight Connector 3"/>
          <p:cNvCxnSpPr/>
          <p:nvPr/>
        </p:nvCxnSpPr>
        <p:spPr bwMode="auto">
          <a:xfrm>
            <a:off x="2299777" y="3935238"/>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5" name="Straight Connector 4"/>
          <p:cNvCxnSpPr/>
          <p:nvPr/>
        </p:nvCxnSpPr>
        <p:spPr bwMode="auto">
          <a:xfrm flipV="1">
            <a:off x="2308246" y="4392438"/>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a:off x="2255837" y="2995854"/>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7" name="Oval 6"/>
          <p:cNvSpPr/>
          <p:nvPr/>
        </p:nvSpPr>
        <p:spPr bwMode="auto">
          <a:xfrm>
            <a:off x="1979737" y="359439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8" name="Oval 7"/>
          <p:cNvSpPr/>
          <p:nvPr/>
        </p:nvSpPr>
        <p:spPr bwMode="auto">
          <a:xfrm>
            <a:off x="1979737" y="266362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9" name="Oval 8"/>
          <p:cNvSpPr/>
          <p:nvPr/>
        </p:nvSpPr>
        <p:spPr bwMode="auto">
          <a:xfrm>
            <a:off x="1979737" y="452515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0" name="Oval 9"/>
          <p:cNvSpPr/>
          <p:nvPr/>
        </p:nvSpPr>
        <p:spPr bwMode="auto">
          <a:xfrm>
            <a:off x="1979737" y="545592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 name="Straight Connector 10"/>
          <p:cNvCxnSpPr/>
          <p:nvPr/>
        </p:nvCxnSpPr>
        <p:spPr bwMode="auto">
          <a:xfrm>
            <a:off x="4093022" y="4392438"/>
            <a:ext cx="3069778"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2" name="Straight Connector 11"/>
          <p:cNvCxnSpPr/>
          <p:nvPr/>
        </p:nvCxnSpPr>
        <p:spPr bwMode="auto">
          <a:xfrm>
            <a:off x="1212925" y="390211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3" name="Straight Connector 12"/>
          <p:cNvCxnSpPr/>
          <p:nvPr/>
        </p:nvCxnSpPr>
        <p:spPr bwMode="auto">
          <a:xfrm>
            <a:off x="1212925" y="484556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4" name="Straight Connector 13"/>
          <p:cNvCxnSpPr/>
          <p:nvPr/>
        </p:nvCxnSpPr>
        <p:spPr bwMode="auto">
          <a:xfrm>
            <a:off x="1212925" y="5789022"/>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5" name="Straight Connector 14"/>
          <p:cNvCxnSpPr/>
          <p:nvPr/>
        </p:nvCxnSpPr>
        <p:spPr bwMode="auto">
          <a:xfrm>
            <a:off x="1212925" y="2958665"/>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16" name="Oval 15"/>
          <p:cNvSpPr/>
          <p:nvPr/>
        </p:nvSpPr>
        <p:spPr bwMode="auto">
          <a:xfrm>
            <a:off x="3588322" y="4059772"/>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3384098987"/>
              </p:ext>
            </p:extLst>
          </p:nvPr>
        </p:nvGraphicFramePr>
        <p:xfrm>
          <a:off x="841375" y="2727151"/>
          <a:ext cx="363537" cy="508000"/>
        </p:xfrm>
        <a:graphic>
          <a:graphicData uri="http://schemas.openxmlformats.org/presentationml/2006/ole">
            <mc:AlternateContent xmlns:mc="http://schemas.openxmlformats.org/markup-compatibility/2006">
              <mc:Choice xmlns:v="urn:schemas-microsoft-com:vml" Requires="v">
                <p:oleObj spid="_x0000_s9723"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727151"/>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657648994"/>
              </p:ext>
            </p:extLst>
          </p:nvPr>
        </p:nvGraphicFramePr>
        <p:xfrm>
          <a:off x="827087" y="3641551"/>
          <a:ext cx="393700" cy="508000"/>
        </p:xfrm>
        <a:graphic>
          <a:graphicData uri="http://schemas.openxmlformats.org/presentationml/2006/ole">
            <mc:AlternateContent xmlns:mc="http://schemas.openxmlformats.org/markup-compatibility/2006">
              <mc:Choice xmlns:v="urn:schemas-microsoft-com:vml" Requires="v">
                <p:oleObj spid="_x0000_s9724"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 y="36415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96574305"/>
              </p:ext>
            </p:extLst>
          </p:nvPr>
        </p:nvGraphicFramePr>
        <p:xfrm>
          <a:off x="827087" y="4541663"/>
          <a:ext cx="393700" cy="538163"/>
        </p:xfrm>
        <a:graphic>
          <a:graphicData uri="http://schemas.openxmlformats.org/presentationml/2006/ole">
            <mc:AlternateContent xmlns:mc="http://schemas.openxmlformats.org/markup-compatibility/2006">
              <mc:Choice xmlns:v="urn:schemas-microsoft-com:vml" Requires="v">
                <p:oleObj spid="_x0000_s9725"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7" y="4541663"/>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39785733"/>
              </p:ext>
            </p:extLst>
          </p:nvPr>
        </p:nvGraphicFramePr>
        <p:xfrm>
          <a:off x="827087" y="5470351"/>
          <a:ext cx="393700" cy="508000"/>
        </p:xfrm>
        <a:graphic>
          <a:graphicData uri="http://schemas.openxmlformats.org/presentationml/2006/ole">
            <mc:AlternateContent xmlns:mc="http://schemas.openxmlformats.org/markup-compatibility/2006">
              <mc:Choice xmlns:v="urn:schemas-microsoft-com:vml" Requires="v">
                <p:oleObj spid="_x0000_s9726"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7" y="54703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513801401"/>
              </p:ext>
            </p:extLst>
          </p:nvPr>
        </p:nvGraphicFramePr>
        <p:xfrm>
          <a:off x="7239000" y="4216872"/>
          <a:ext cx="333375" cy="387350"/>
        </p:xfrm>
        <a:graphic>
          <a:graphicData uri="http://schemas.openxmlformats.org/presentationml/2006/ole">
            <mc:AlternateContent xmlns:mc="http://schemas.openxmlformats.org/markup-compatibility/2006">
              <mc:Choice xmlns:v="urn:schemas-microsoft-com:vml" Requires="v">
                <p:oleObj spid="_x0000_s9727" name="Equation" r:id="rId12" imgW="139680" imgH="164880" progId="Equation.3">
                  <p:embed/>
                </p:oleObj>
              </mc:Choice>
              <mc:Fallback>
                <p:oleObj name="Equation" r:id="rId12" imgW="139680" imgH="164880" progId="Equation.3">
                  <p:embed/>
                  <p:pic>
                    <p:nvPicPr>
                      <p:cNvPr id="0" name=""/>
                      <p:cNvPicPr>
                        <a:picLocks noChangeAspect="1" noChangeArrowheads="1"/>
                      </p:cNvPicPr>
                      <p:nvPr/>
                    </p:nvPicPr>
                    <p:blipFill>
                      <a:blip r:embed="rId13"/>
                      <a:srcRect/>
                      <a:stretch>
                        <a:fillRect/>
                      </a:stretch>
                    </p:blipFill>
                    <p:spPr bwMode="auto">
                      <a:xfrm>
                        <a:off x="7239000" y="4216872"/>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418092657"/>
              </p:ext>
            </p:extLst>
          </p:nvPr>
        </p:nvGraphicFramePr>
        <p:xfrm>
          <a:off x="2755075" y="3048000"/>
          <a:ext cx="423862" cy="508000"/>
        </p:xfrm>
        <a:graphic>
          <a:graphicData uri="http://schemas.openxmlformats.org/presentationml/2006/ole">
            <mc:AlternateContent xmlns:mc="http://schemas.openxmlformats.org/markup-compatibility/2006">
              <mc:Choice xmlns:v="urn:schemas-microsoft-com:vml" Requires="v">
                <p:oleObj spid="_x0000_s9728" name="Equation" r:id="rId14" imgW="177480" imgH="215640" progId="Equation.3">
                  <p:embed/>
                </p:oleObj>
              </mc:Choice>
              <mc:Fallback>
                <p:oleObj name="Equation" r:id="rId14" imgW="177480" imgH="215640" progId="Equation.3">
                  <p:embed/>
                  <p:pic>
                    <p:nvPicPr>
                      <p:cNvPr id="0" name=""/>
                      <p:cNvPicPr>
                        <a:picLocks noChangeAspect="1" noChangeArrowheads="1"/>
                      </p:cNvPicPr>
                      <p:nvPr/>
                    </p:nvPicPr>
                    <p:blipFill>
                      <a:blip r:embed="rId15"/>
                      <a:srcRect/>
                      <a:stretch>
                        <a:fillRect/>
                      </a:stretch>
                    </p:blipFill>
                    <p:spPr bwMode="auto">
                      <a:xfrm>
                        <a:off x="2755075" y="3048000"/>
                        <a:ext cx="4238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453704084"/>
              </p:ext>
            </p:extLst>
          </p:nvPr>
        </p:nvGraphicFramePr>
        <p:xfrm>
          <a:off x="2762250" y="3657600"/>
          <a:ext cx="454025" cy="508000"/>
        </p:xfrm>
        <a:graphic>
          <a:graphicData uri="http://schemas.openxmlformats.org/presentationml/2006/ole">
            <mc:AlternateContent xmlns:mc="http://schemas.openxmlformats.org/markup-compatibility/2006">
              <mc:Choice xmlns:v="urn:schemas-microsoft-com:vml" Requires="v">
                <p:oleObj spid="_x0000_s9729" name="Equation" r:id="rId16" imgW="190440" imgH="215640" progId="Equation.3">
                  <p:embed/>
                </p:oleObj>
              </mc:Choice>
              <mc:Fallback>
                <p:oleObj name="Equation" r:id="rId16" imgW="190440" imgH="215640" progId="Equation.3">
                  <p:embed/>
                  <p:pic>
                    <p:nvPicPr>
                      <p:cNvPr id="0" name=""/>
                      <p:cNvPicPr>
                        <a:picLocks noChangeAspect="1" noChangeArrowheads="1"/>
                      </p:cNvPicPr>
                      <p:nvPr/>
                    </p:nvPicPr>
                    <p:blipFill>
                      <a:blip r:embed="rId17"/>
                      <a:srcRect/>
                      <a:stretch>
                        <a:fillRect/>
                      </a:stretch>
                    </p:blipFill>
                    <p:spPr bwMode="auto">
                      <a:xfrm>
                        <a:off x="2762250" y="36576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752460164"/>
              </p:ext>
            </p:extLst>
          </p:nvPr>
        </p:nvGraphicFramePr>
        <p:xfrm>
          <a:off x="2805113" y="4506913"/>
          <a:ext cx="454025" cy="536575"/>
        </p:xfrm>
        <a:graphic>
          <a:graphicData uri="http://schemas.openxmlformats.org/presentationml/2006/ole">
            <mc:AlternateContent xmlns:mc="http://schemas.openxmlformats.org/markup-compatibility/2006">
              <mc:Choice xmlns:v="urn:schemas-microsoft-com:vml" Requires="v">
                <p:oleObj spid="_x0000_s9730" name="Equation" r:id="rId18" imgW="190440" imgH="228600" progId="Equation.3">
                  <p:embed/>
                </p:oleObj>
              </mc:Choice>
              <mc:Fallback>
                <p:oleObj name="Equation" r:id="rId18" imgW="190440" imgH="228600" progId="Equation.3">
                  <p:embed/>
                  <p:pic>
                    <p:nvPicPr>
                      <p:cNvPr id="0" name=""/>
                      <p:cNvPicPr>
                        <a:picLocks noChangeAspect="1" noChangeArrowheads="1"/>
                      </p:cNvPicPr>
                      <p:nvPr/>
                    </p:nvPicPr>
                    <p:blipFill>
                      <a:blip r:embed="rId19"/>
                      <a:srcRect/>
                      <a:stretch>
                        <a:fillRect/>
                      </a:stretch>
                    </p:blipFill>
                    <p:spPr bwMode="auto">
                      <a:xfrm>
                        <a:off x="2805113" y="4506913"/>
                        <a:ext cx="454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405855888"/>
              </p:ext>
            </p:extLst>
          </p:nvPr>
        </p:nvGraphicFramePr>
        <p:xfrm>
          <a:off x="2819400" y="5257800"/>
          <a:ext cx="454025" cy="508000"/>
        </p:xfrm>
        <a:graphic>
          <a:graphicData uri="http://schemas.openxmlformats.org/presentationml/2006/ole">
            <mc:AlternateContent xmlns:mc="http://schemas.openxmlformats.org/markup-compatibility/2006">
              <mc:Choice xmlns:v="urn:schemas-microsoft-com:vml" Requires="v">
                <p:oleObj spid="_x0000_s9731" name="Equation" r:id="rId20" imgW="190440" imgH="215640" progId="Equation.3">
                  <p:embed/>
                </p:oleObj>
              </mc:Choice>
              <mc:Fallback>
                <p:oleObj name="Equation" r:id="rId20" imgW="190440" imgH="215640" progId="Equation.3">
                  <p:embed/>
                  <p:pic>
                    <p:nvPicPr>
                      <p:cNvPr id="0" name=""/>
                      <p:cNvPicPr>
                        <a:picLocks noChangeAspect="1" noChangeArrowheads="1"/>
                      </p:cNvPicPr>
                      <p:nvPr/>
                    </p:nvPicPr>
                    <p:blipFill>
                      <a:blip r:embed="rId21"/>
                      <a:srcRect/>
                      <a:stretch>
                        <a:fillRect/>
                      </a:stretch>
                    </p:blipFill>
                    <p:spPr bwMode="auto">
                      <a:xfrm>
                        <a:off x="2819400" y="52578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2" name="Picture 2" descr="C:\Users\josdavis\Documents\Personal\DAT3_Offline\sigmoid.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4457" y="3745674"/>
            <a:ext cx="1752217" cy="1307592"/>
          </a:xfrm>
          <a:prstGeom prst="rect">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a:extLst/>
        </p:spPr>
      </p:pic>
      <p:graphicFrame>
        <p:nvGraphicFramePr>
          <p:cNvPr id="3" name="Object 2"/>
          <p:cNvGraphicFramePr>
            <a:graphicFrameLocks noChangeAspect="1"/>
          </p:cNvGraphicFramePr>
          <p:nvPr>
            <p:extLst>
              <p:ext uri="{D42A27DB-BD31-4B8C-83A1-F6EECF244321}">
                <p14:modId xmlns:p14="http://schemas.microsoft.com/office/powerpoint/2010/main" val="2994456188"/>
              </p:ext>
            </p:extLst>
          </p:nvPr>
        </p:nvGraphicFramePr>
        <p:xfrm>
          <a:off x="3767138" y="4225925"/>
          <a:ext cx="303212" cy="298450"/>
        </p:xfrm>
        <a:graphic>
          <a:graphicData uri="http://schemas.openxmlformats.org/presentationml/2006/ole">
            <mc:AlternateContent xmlns:mc="http://schemas.openxmlformats.org/markup-compatibility/2006">
              <mc:Choice xmlns:v="urn:schemas-microsoft-com:vml" Requires="v">
                <p:oleObj spid="_x0000_s9732" name="Equation" r:id="rId23" imgW="126720" imgH="126720" progId="Equation.3">
                  <p:embed/>
                </p:oleObj>
              </mc:Choice>
              <mc:Fallback>
                <p:oleObj name="Equation" r:id="rId23" imgW="126720" imgH="126720" progId="Equation.3">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67138" y="4225925"/>
                        <a:ext cx="30321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123113451"/>
              </p:ext>
            </p:extLst>
          </p:nvPr>
        </p:nvGraphicFramePr>
        <p:xfrm>
          <a:off x="4525963" y="2435225"/>
          <a:ext cx="2659062" cy="836613"/>
        </p:xfrm>
        <a:graphic>
          <a:graphicData uri="http://schemas.openxmlformats.org/presentationml/2006/ole">
            <mc:AlternateContent xmlns:mc="http://schemas.openxmlformats.org/markup-compatibility/2006">
              <mc:Choice xmlns:v="urn:schemas-microsoft-com:vml" Requires="v">
                <p:oleObj spid="_x0000_s9733" name="Equation" r:id="rId25" imgW="1117440" imgH="355320" progId="Equation.3">
                  <p:embed/>
                </p:oleObj>
              </mc:Choice>
              <mc:Fallback>
                <p:oleObj name="Equation" r:id="rId25" imgW="1117440" imgH="355320" progId="Equation.3">
                  <p:embed/>
                  <p:pic>
                    <p:nvPicPr>
                      <p:cNvPr id="0" name="Object 3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25963" y="2435225"/>
                        <a:ext cx="26590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992922615"/>
              </p:ext>
            </p:extLst>
          </p:nvPr>
        </p:nvGraphicFramePr>
        <p:xfrm>
          <a:off x="4809555" y="5455920"/>
          <a:ext cx="1636712" cy="923925"/>
        </p:xfrm>
        <a:graphic>
          <a:graphicData uri="http://schemas.openxmlformats.org/presentationml/2006/ole">
            <mc:AlternateContent xmlns:mc="http://schemas.openxmlformats.org/markup-compatibility/2006">
              <mc:Choice xmlns:v="urn:schemas-microsoft-com:vml" Requires="v">
                <p:oleObj spid="_x0000_s9734" name="Equation" r:id="rId27" imgW="685800" imgH="393480" progId="Equation.3">
                  <p:embed/>
                </p:oleObj>
              </mc:Choice>
              <mc:Fallback>
                <p:oleObj name="Equation" r:id="rId27" imgW="685800" imgH="393480" progId="Equation.3">
                  <p:embed/>
                  <p:pic>
                    <p:nvPicPr>
                      <p:cNvPr id="0" name="Object 22"/>
                      <p:cNvPicPr>
                        <a:picLocks noChangeAspect="1" noChangeArrowheads="1"/>
                      </p:cNvPicPr>
                      <p:nvPr/>
                    </p:nvPicPr>
                    <p:blipFill>
                      <a:blip r:embed="rId28"/>
                      <a:srcRect/>
                      <a:stretch>
                        <a:fillRect/>
                      </a:stretch>
                    </p:blipFill>
                    <p:spPr bwMode="auto">
                      <a:xfrm>
                        <a:off x="4809555" y="5455920"/>
                        <a:ext cx="16367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157690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p:cNvCxnSpPr/>
          <p:nvPr/>
        </p:nvCxnSpPr>
        <p:spPr bwMode="auto">
          <a:xfrm flipV="1">
            <a:off x="3813918" y="25658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p:cNvCxnSpPr/>
          <p:nvPr/>
        </p:nvCxnSpPr>
        <p:spPr bwMode="auto">
          <a:xfrm flipV="1">
            <a:off x="1905000" y="30295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2" name="Straight Connector 121"/>
          <p:cNvCxnSpPr/>
          <p:nvPr/>
        </p:nvCxnSpPr>
        <p:spPr bwMode="auto">
          <a:xfrm>
            <a:off x="3733002" y="3029516"/>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p:cNvCxnSpPr/>
          <p:nvPr/>
        </p:nvCxnSpPr>
        <p:spPr bwMode="auto">
          <a:xfrm>
            <a:off x="1832553" y="2553832"/>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Artificial neural networks are represented as a system of interconnected neurons</a:t>
            </a:r>
            <a:r>
              <a:rPr lang="en-US" sz="2000" dirty="0">
                <a:solidFill>
                  <a:prstClr val="black"/>
                </a:solidFill>
                <a:latin typeface="Arial" panose="020B0604020202020204" pitchFamily="34" charset="0"/>
                <a:cs typeface="Arial" panose="020B0604020202020204" pitchFamily="34" charset="0"/>
              </a:rPr>
              <a:t> </a:t>
            </a:r>
            <a:r>
              <a:rPr lang="en-US" sz="2000" dirty="0" smtClean="0">
                <a:solidFill>
                  <a:prstClr val="black"/>
                </a:solidFill>
                <a:latin typeface="Arial" panose="020B0604020202020204" pitchFamily="34" charset="0"/>
                <a:cs typeface="Arial" panose="020B0604020202020204" pitchFamily="34" charset="0"/>
              </a:rPr>
              <a:t>with multiple layers.</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Representation</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3" name="Oval 22"/>
          <p:cNvSpPr/>
          <p:nvPr/>
        </p:nvSpPr>
        <p:spPr bwMode="auto">
          <a:xfrm>
            <a:off x="16289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0" name="Oval 29"/>
          <p:cNvSpPr/>
          <p:nvPr/>
        </p:nvSpPr>
        <p:spPr bwMode="auto">
          <a:xfrm>
            <a:off x="53627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53" name="Oval 52"/>
          <p:cNvSpPr/>
          <p:nvPr/>
        </p:nvSpPr>
        <p:spPr bwMode="auto">
          <a:xfrm>
            <a:off x="6971285" y="3629734"/>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Tree>
    <p:extLst>
      <p:ext uri="{BB962C8B-B14F-4D97-AF65-F5344CB8AC3E}">
        <p14:creationId xmlns:p14="http://schemas.microsoft.com/office/powerpoint/2010/main" val="2996520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p:cNvCxnSpPr/>
          <p:nvPr/>
        </p:nvCxnSpPr>
        <p:spPr bwMode="auto">
          <a:xfrm flipV="1">
            <a:off x="3813918" y="25658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p:cNvCxnSpPr/>
          <p:nvPr/>
        </p:nvCxnSpPr>
        <p:spPr bwMode="auto">
          <a:xfrm flipV="1">
            <a:off x="1905000" y="30295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2" name="Straight Connector 121"/>
          <p:cNvCxnSpPr/>
          <p:nvPr/>
        </p:nvCxnSpPr>
        <p:spPr bwMode="auto">
          <a:xfrm>
            <a:off x="3733002" y="3029516"/>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p:cNvCxnSpPr/>
          <p:nvPr/>
        </p:nvCxnSpPr>
        <p:spPr bwMode="auto">
          <a:xfrm>
            <a:off x="1832553" y="2553832"/>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400110"/>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Input neurons represent the features of the dataset. </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Input Layer</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3" name="Oval 22"/>
          <p:cNvSpPr/>
          <p:nvPr/>
        </p:nvSpPr>
        <p:spPr bwMode="auto">
          <a:xfrm>
            <a:off x="1628900" y="316435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0" name="Oval 29"/>
          <p:cNvSpPr/>
          <p:nvPr/>
        </p:nvSpPr>
        <p:spPr bwMode="auto">
          <a:xfrm>
            <a:off x="53627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45" name="TextBox 44"/>
          <p:cNvSpPr txBox="1"/>
          <p:nvPr/>
        </p:nvSpPr>
        <p:spPr>
          <a:xfrm>
            <a:off x="921463" y="5798403"/>
            <a:ext cx="1822180" cy="830997"/>
          </a:xfrm>
          <a:prstGeom prst="rect">
            <a:avLst/>
          </a:prstGeom>
          <a:noFill/>
        </p:spPr>
        <p:txBody>
          <a:bodyPr wrap="square" rtlCol="0">
            <a:spAutoFit/>
          </a:bodyPr>
          <a:lstStyle/>
          <a:p>
            <a:pPr algn="ctr"/>
            <a:r>
              <a:rPr lang="en-US" sz="2400" b="1" dirty="0" smtClean="0">
                <a:solidFill>
                  <a:srgbClr val="3366FF"/>
                </a:solidFill>
              </a:rPr>
              <a:t>Input </a:t>
            </a:r>
          </a:p>
          <a:p>
            <a:pPr algn="ctr"/>
            <a:r>
              <a:rPr lang="en-US" sz="2400" b="1" dirty="0" smtClean="0">
                <a:solidFill>
                  <a:srgbClr val="3366FF"/>
                </a:solidFill>
              </a:rPr>
              <a:t>Neurons</a:t>
            </a:r>
            <a:endParaRPr lang="en-US" sz="2400" b="1" dirty="0">
              <a:solidFill>
                <a:srgbClr val="3366FF"/>
              </a:solidFill>
            </a:endParaRPr>
          </a:p>
        </p:txBody>
      </p:sp>
      <p:sp>
        <p:nvSpPr>
          <p:cNvPr id="53" name="Oval 52"/>
          <p:cNvSpPr/>
          <p:nvPr/>
        </p:nvSpPr>
        <p:spPr bwMode="auto">
          <a:xfrm>
            <a:off x="6971285" y="3629734"/>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51281906"/>
              </p:ext>
            </p:extLst>
          </p:nvPr>
        </p:nvGraphicFramePr>
        <p:xfrm>
          <a:off x="490428" y="2296883"/>
          <a:ext cx="363538" cy="508000"/>
        </p:xfrm>
        <a:graphic>
          <a:graphicData uri="http://schemas.openxmlformats.org/presentationml/2006/ole">
            <mc:AlternateContent xmlns:mc="http://schemas.openxmlformats.org/markup-compatibility/2006">
              <mc:Choice xmlns:v="urn:schemas-microsoft-com:vml" Requires="v">
                <p:oleObj spid="_x0000_s2240" name="Equation" r:id="rId4" imgW="152280" imgH="215640" progId="Equation.3">
                  <p:embed/>
                </p:oleObj>
              </mc:Choice>
              <mc:Fallback>
                <p:oleObj name="Equation" r:id="rId4" imgW="152280" imgH="215640" progId="Equation.3">
                  <p:embed/>
                  <p:pic>
                    <p:nvPicPr>
                      <p:cNvPr id="0" name="Object 1"/>
                      <p:cNvPicPr>
                        <a:picLocks noChangeAspect="1" noChangeArrowheads="1"/>
                      </p:cNvPicPr>
                      <p:nvPr/>
                    </p:nvPicPr>
                    <p:blipFill>
                      <a:blip r:embed="rId5"/>
                      <a:srcRect/>
                      <a:stretch>
                        <a:fillRect/>
                      </a:stretch>
                    </p:blipFill>
                    <p:spPr bwMode="auto">
                      <a:xfrm>
                        <a:off x="490428" y="2296883"/>
                        <a:ext cx="3635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13658299"/>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2241" name="Equation" r:id="rId6" imgW="164880" imgH="215640" progId="Equation.3">
                  <p:embed/>
                </p:oleObj>
              </mc:Choice>
              <mc:Fallback>
                <p:oleObj name="Equation" r:id="rId6" imgW="164880" imgH="215640" progId="Equation.3">
                  <p:embed/>
                  <p:pic>
                    <p:nvPicPr>
                      <p:cNvPr id="0" name="Object 1"/>
                      <p:cNvPicPr>
                        <a:picLocks noChangeAspect="1" noChangeArrowheads="1"/>
                      </p:cNvPicPr>
                      <p:nvPr/>
                    </p:nvPicPr>
                    <p:blipFill>
                      <a:blip r:embed="rId7"/>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73217515"/>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2242" name="Equation" r:id="rId8" imgW="164880" imgH="228600" progId="Equation.3">
                  <p:embed/>
                </p:oleObj>
              </mc:Choice>
              <mc:Fallback>
                <p:oleObj name="Equation" r:id="rId8" imgW="164880" imgH="228600" progId="Equation.3">
                  <p:embed/>
                  <p:pic>
                    <p:nvPicPr>
                      <p:cNvPr id="0" name="Object 2"/>
                      <p:cNvPicPr>
                        <a:picLocks noChangeAspect="1" noChangeArrowheads="1"/>
                      </p:cNvPicPr>
                      <p:nvPr/>
                    </p:nvPicPr>
                    <p:blipFill>
                      <a:blip r:embed="rId9"/>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433074342"/>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2243" name="Equation" r:id="rId10" imgW="164880" imgH="215640" progId="Equation.3">
                  <p:embed/>
                </p:oleObj>
              </mc:Choice>
              <mc:Fallback>
                <p:oleObj name="Equation" r:id="rId10" imgW="164880" imgH="215640" progId="Equation.3">
                  <p:embed/>
                  <p:pic>
                    <p:nvPicPr>
                      <p:cNvPr id="0" name="Object 2"/>
                      <p:cNvPicPr>
                        <a:picLocks noChangeAspect="1" noChangeArrowheads="1"/>
                      </p:cNvPicPr>
                      <p:nvPr/>
                    </p:nvPicPr>
                    <p:blipFill>
                      <a:blip r:embed="rId11"/>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85813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p:cNvCxnSpPr/>
          <p:nvPr/>
        </p:nvCxnSpPr>
        <p:spPr bwMode="auto">
          <a:xfrm flipV="1">
            <a:off x="3813918" y="25658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p:cNvCxnSpPr/>
          <p:nvPr/>
        </p:nvCxnSpPr>
        <p:spPr bwMode="auto">
          <a:xfrm flipV="1">
            <a:off x="1905000" y="30295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2" name="Straight Connector 121"/>
          <p:cNvCxnSpPr/>
          <p:nvPr/>
        </p:nvCxnSpPr>
        <p:spPr bwMode="auto">
          <a:xfrm>
            <a:off x="3733002" y="3029516"/>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p:cNvCxnSpPr/>
          <p:nvPr/>
        </p:nvCxnSpPr>
        <p:spPr bwMode="auto">
          <a:xfrm>
            <a:off x="1832553" y="2553832"/>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For supervised learning, the output neuron represents the response variable(s). </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Output Layer</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3" name="Oval 22"/>
          <p:cNvSpPr/>
          <p:nvPr/>
        </p:nvSpPr>
        <p:spPr bwMode="auto">
          <a:xfrm>
            <a:off x="16289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0" name="Oval 29"/>
          <p:cNvSpPr/>
          <p:nvPr/>
        </p:nvSpPr>
        <p:spPr bwMode="auto">
          <a:xfrm>
            <a:off x="53627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45" name="TextBox 44"/>
          <p:cNvSpPr txBox="1"/>
          <p:nvPr/>
        </p:nvSpPr>
        <p:spPr>
          <a:xfrm>
            <a:off x="921463" y="5798403"/>
            <a:ext cx="1822180" cy="830997"/>
          </a:xfrm>
          <a:prstGeom prst="rect">
            <a:avLst/>
          </a:prstGeom>
          <a:noFill/>
        </p:spPr>
        <p:txBody>
          <a:bodyPr wrap="square" rtlCol="0">
            <a:spAutoFit/>
          </a:bodyPr>
          <a:lstStyle/>
          <a:p>
            <a:pPr algn="ctr"/>
            <a:r>
              <a:rPr lang="en-US" sz="2400" b="1" dirty="0" smtClean="0">
                <a:solidFill>
                  <a:schemeClr val="tx1">
                    <a:lumMod val="65000"/>
                    <a:lumOff val="35000"/>
                  </a:schemeClr>
                </a:solidFill>
              </a:rPr>
              <a:t>Input </a:t>
            </a:r>
          </a:p>
          <a:p>
            <a:pPr algn="ctr"/>
            <a:r>
              <a:rPr lang="en-US" sz="2400" b="1" dirty="0" smtClean="0">
                <a:solidFill>
                  <a:schemeClr val="tx1">
                    <a:lumMod val="65000"/>
                    <a:lumOff val="35000"/>
                  </a:schemeClr>
                </a:solidFill>
              </a:rPr>
              <a:t>Neurons</a:t>
            </a:r>
            <a:endParaRPr lang="en-US" sz="2400" b="1" dirty="0">
              <a:solidFill>
                <a:schemeClr val="tx1">
                  <a:lumMod val="65000"/>
                  <a:lumOff val="35000"/>
                </a:schemeClr>
              </a:solidFill>
            </a:endParaRPr>
          </a:p>
        </p:txBody>
      </p:sp>
      <p:sp>
        <p:nvSpPr>
          <p:cNvPr id="53" name="Oval 52"/>
          <p:cNvSpPr/>
          <p:nvPr/>
        </p:nvSpPr>
        <p:spPr bwMode="auto">
          <a:xfrm>
            <a:off x="6971285" y="3629734"/>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4652780"/>
              </p:ext>
            </p:extLst>
          </p:nvPr>
        </p:nvGraphicFramePr>
        <p:xfrm>
          <a:off x="490428" y="2296883"/>
          <a:ext cx="363538" cy="508000"/>
        </p:xfrm>
        <a:graphic>
          <a:graphicData uri="http://schemas.openxmlformats.org/presentationml/2006/ole">
            <mc:AlternateContent xmlns:mc="http://schemas.openxmlformats.org/markup-compatibility/2006">
              <mc:Choice xmlns:v="urn:schemas-microsoft-com:vml" Requires="v">
                <p:oleObj spid="_x0000_s3300"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srcRect/>
                      <a:stretch>
                        <a:fillRect/>
                      </a:stretch>
                    </p:blipFill>
                    <p:spPr bwMode="auto">
                      <a:xfrm>
                        <a:off x="490428" y="2296883"/>
                        <a:ext cx="3635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824467624"/>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3301"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115894096"/>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3302"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871848"/>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3303"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TextBox 54"/>
          <p:cNvSpPr txBox="1"/>
          <p:nvPr/>
        </p:nvSpPr>
        <p:spPr>
          <a:xfrm>
            <a:off x="6324600" y="5798403"/>
            <a:ext cx="2004398" cy="830997"/>
          </a:xfrm>
          <a:prstGeom prst="rect">
            <a:avLst/>
          </a:prstGeom>
          <a:noFill/>
        </p:spPr>
        <p:txBody>
          <a:bodyPr wrap="square" rtlCol="0">
            <a:spAutoFit/>
          </a:bodyPr>
          <a:lstStyle/>
          <a:p>
            <a:pPr algn="ctr"/>
            <a:r>
              <a:rPr lang="en-US" sz="2400" b="1" dirty="0" smtClean="0">
                <a:solidFill>
                  <a:srgbClr val="2E9626"/>
                </a:solidFill>
              </a:rPr>
              <a:t>Output</a:t>
            </a:r>
          </a:p>
          <a:p>
            <a:pPr algn="ctr"/>
            <a:r>
              <a:rPr lang="en-US" sz="2400" b="1" dirty="0" smtClean="0">
                <a:solidFill>
                  <a:srgbClr val="2E9626"/>
                </a:solidFill>
              </a:rPr>
              <a:t>Neurons</a:t>
            </a:r>
            <a:endParaRPr lang="en-US" sz="2400" b="1" dirty="0">
              <a:solidFill>
                <a:srgbClr val="2E9626"/>
              </a:solidFill>
            </a:endParaRPr>
          </a:p>
        </p:txBody>
      </p:sp>
      <p:graphicFrame>
        <p:nvGraphicFramePr>
          <p:cNvPr id="56" name="Object 55"/>
          <p:cNvGraphicFramePr>
            <a:graphicFrameLocks noChangeAspect="1"/>
          </p:cNvGraphicFramePr>
          <p:nvPr>
            <p:extLst>
              <p:ext uri="{D42A27DB-BD31-4B8C-83A1-F6EECF244321}">
                <p14:modId xmlns:p14="http://schemas.microsoft.com/office/powerpoint/2010/main" val="32315569"/>
              </p:ext>
            </p:extLst>
          </p:nvPr>
        </p:nvGraphicFramePr>
        <p:xfrm>
          <a:off x="8383588" y="3791775"/>
          <a:ext cx="333375" cy="387350"/>
        </p:xfrm>
        <a:graphic>
          <a:graphicData uri="http://schemas.openxmlformats.org/presentationml/2006/ole">
            <mc:AlternateContent xmlns:mc="http://schemas.openxmlformats.org/markup-compatibility/2006">
              <mc:Choice xmlns:v="urn:schemas-microsoft-com:vml" Requires="v">
                <p:oleObj spid="_x0000_s3304" name="Equation" r:id="rId12" imgW="139680" imgH="164880" progId="Equation.3">
                  <p:embed/>
                </p:oleObj>
              </mc:Choice>
              <mc:Fallback>
                <p:oleObj name="Equation" r:id="rId12" imgW="139680" imgH="164880" progId="Equation.3">
                  <p:embed/>
                  <p:pic>
                    <p:nvPicPr>
                      <p:cNvPr id="0" name=""/>
                      <p:cNvPicPr>
                        <a:picLocks noChangeAspect="1" noChangeArrowheads="1"/>
                      </p:cNvPicPr>
                      <p:nvPr/>
                    </p:nvPicPr>
                    <p:blipFill>
                      <a:blip r:embed="rId13"/>
                      <a:srcRect/>
                      <a:stretch>
                        <a:fillRect/>
                      </a:stretch>
                    </p:blipFill>
                    <p:spPr bwMode="auto">
                      <a:xfrm>
                        <a:off x="8383588" y="3791775"/>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1532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4" name="Straight Connector 123"/>
          <p:cNvCxnSpPr/>
          <p:nvPr/>
        </p:nvCxnSpPr>
        <p:spPr bwMode="auto">
          <a:xfrm flipV="1">
            <a:off x="3813918" y="25658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p:cNvCxnSpPr/>
          <p:nvPr/>
        </p:nvCxnSpPr>
        <p:spPr bwMode="auto">
          <a:xfrm flipV="1">
            <a:off x="1905000" y="30295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2" name="Straight Connector 121"/>
          <p:cNvCxnSpPr/>
          <p:nvPr/>
        </p:nvCxnSpPr>
        <p:spPr bwMode="auto">
          <a:xfrm>
            <a:off x="3733002" y="3029516"/>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p:cNvCxnSpPr/>
          <p:nvPr/>
        </p:nvCxnSpPr>
        <p:spPr bwMode="auto">
          <a:xfrm>
            <a:off x="1832553" y="2553832"/>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Hidden layer are what allow the network to fit highly non-linear patterns.</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Hidden Layers</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3" name="Oval 22"/>
          <p:cNvSpPr/>
          <p:nvPr/>
        </p:nvSpPr>
        <p:spPr bwMode="auto">
          <a:xfrm>
            <a:off x="16289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0" name="Oval 29"/>
          <p:cNvSpPr/>
          <p:nvPr/>
        </p:nvSpPr>
        <p:spPr bwMode="auto">
          <a:xfrm>
            <a:off x="5362700" y="316435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45" name="TextBox 44"/>
          <p:cNvSpPr txBox="1"/>
          <p:nvPr/>
        </p:nvSpPr>
        <p:spPr>
          <a:xfrm>
            <a:off x="921463" y="5798403"/>
            <a:ext cx="1822180" cy="830997"/>
          </a:xfrm>
          <a:prstGeom prst="rect">
            <a:avLst/>
          </a:prstGeom>
          <a:noFill/>
        </p:spPr>
        <p:txBody>
          <a:bodyPr wrap="square" rtlCol="0">
            <a:spAutoFit/>
          </a:bodyPr>
          <a:lstStyle/>
          <a:p>
            <a:pPr algn="ctr"/>
            <a:r>
              <a:rPr lang="en-US" sz="2400" b="1" dirty="0" smtClean="0">
                <a:solidFill>
                  <a:schemeClr val="tx1">
                    <a:lumMod val="65000"/>
                    <a:lumOff val="35000"/>
                  </a:schemeClr>
                </a:solidFill>
              </a:rPr>
              <a:t>Input </a:t>
            </a:r>
          </a:p>
          <a:p>
            <a:pPr algn="ctr"/>
            <a:r>
              <a:rPr lang="en-US" sz="2400" b="1" dirty="0" smtClean="0">
                <a:solidFill>
                  <a:schemeClr val="tx1">
                    <a:lumMod val="65000"/>
                    <a:lumOff val="35000"/>
                  </a:schemeClr>
                </a:solidFill>
              </a:rPr>
              <a:t>Neurons</a:t>
            </a:r>
            <a:endParaRPr lang="en-US" sz="2400" b="1" dirty="0">
              <a:solidFill>
                <a:schemeClr val="tx1">
                  <a:lumMod val="65000"/>
                  <a:lumOff val="35000"/>
                </a:schemeClr>
              </a:solidFill>
            </a:endParaRPr>
          </a:p>
        </p:txBody>
      </p:sp>
      <p:sp>
        <p:nvSpPr>
          <p:cNvPr id="53" name="Oval 52"/>
          <p:cNvSpPr/>
          <p:nvPr/>
        </p:nvSpPr>
        <p:spPr bwMode="auto">
          <a:xfrm>
            <a:off x="6971285" y="3629734"/>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70734215"/>
              </p:ext>
            </p:extLst>
          </p:nvPr>
        </p:nvGraphicFramePr>
        <p:xfrm>
          <a:off x="490428" y="2296883"/>
          <a:ext cx="363538" cy="508000"/>
        </p:xfrm>
        <a:graphic>
          <a:graphicData uri="http://schemas.openxmlformats.org/presentationml/2006/ole">
            <mc:AlternateContent xmlns:mc="http://schemas.openxmlformats.org/markup-compatibility/2006">
              <mc:Choice xmlns:v="urn:schemas-microsoft-com:vml" Requires="v">
                <p:oleObj spid="_x0000_s4328"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srcRect/>
                      <a:stretch>
                        <a:fillRect/>
                      </a:stretch>
                    </p:blipFill>
                    <p:spPr bwMode="auto">
                      <a:xfrm>
                        <a:off x="490428" y="2296883"/>
                        <a:ext cx="3635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017605771"/>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4329"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09847671"/>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4330"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65745866"/>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4331"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TextBox 53"/>
          <p:cNvSpPr txBox="1"/>
          <p:nvPr/>
        </p:nvSpPr>
        <p:spPr>
          <a:xfrm>
            <a:off x="3581400" y="5798403"/>
            <a:ext cx="2004398" cy="830997"/>
          </a:xfrm>
          <a:prstGeom prst="rect">
            <a:avLst/>
          </a:prstGeom>
          <a:noFill/>
        </p:spPr>
        <p:txBody>
          <a:bodyPr wrap="square" rtlCol="0">
            <a:spAutoFit/>
          </a:bodyPr>
          <a:lstStyle/>
          <a:p>
            <a:pPr algn="ctr"/>
            <a:r>
              <a:rPr lang="en-US" sz="2400" b="1" dirty="0" smtClean="0">
                <a:solidFill>
                  <a:srgbClr val="FF7F0E"/>
                </a:solidFill>
              </a:rPr>
              <a:t>Hidden </a:t>
            </a:r>
          </a:p>
          <a:p>
            <a:pPr algn="ctr"/>
            <a:r>
              <a:rPr lang="en-US" sz="2400" b="1" dirty="0" smtClean="0">
                <a:solidFill>
                  <a:srgbClr val="FF7F0E"/>
                </a:solidFill>
              </a:rPr>
              <a:t>Neurons</a:t>
            </a:r>
            <a:endParaRPr lang="en-US" sz="2400" b="1" dirty="0">
              <a:solidFill>
                <a:srgbClr val="FF7F0E"/>
              </a:solidFill>
            </a:endParaRPr>
          </a:p>
        </p:txBody>
      </p:sp>
      <p:sp>
        <p:nvSpPr>
          <p:cNvPr id="55" name="TextBox 54"/>
          <p:cNvSpPr txBox="1"/>
          <p:nvPr/>
        </p:nvSpPr>
        <p:spPr>
          <a:xfrm>
            <a:off x="6324600" y="5798403"/>
            <a:ext cx="2004398" cy="830997"/>
          </a:xfrm>
          <a:prstGeom prst="rect">
            <a:avLst/>
          </a:prstGeom>
          <a:noFill/>
        </p:spPr>
        <p:txBody>
          <a:bodyPr wrap="square" rtlCol="0">
            <a:spAutoFit/>
          </a:bodyPr>
          <a:lstStyle/>
          <a:p>
            <a:pPr algn="ctr"/>
            <a:r>
              <a:rPr lang="en-US" sz="2400" b="1" dirty="0" smtClean="0">
                <a:solidFill>
                  <a:schemeClr val="tx1">
                    <a:lumMod val="65000"/>
                    <a:lumOff val="35000"/>
                  </a:schemeClr>
                </a:solidFill>
              </a:rPr>
              <a:t>Output</a:t>
            </a:r>
          </a:p>
          <a:p>
            <a:pPr algn="ctr"/>
            <a:r>
              <a:rPr lang="en-US" sz="2400" b="1" dirty="0" smtClean="0">
                <a:solidFill>
                  <a:schemeClr val="tx1">
                    <a:lumMod val="65000"/>
                    <a:lumOff val="35000"/>
                  </a:schemeClr>
                </a:solidFill>
              </a:rPr>
              <a:t>Neurons</a:t>
            </a:r>
            <a:endParaRPr lang="en-US" sz="2400" b="1" dirty="0">
              <a:solidFill>
                <a:schemeClr val="tx1">
                  <a:lumMod val="65000"/>
                  <a:lumOff val="35000"/>
                </a:schemeClr>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2315569"/>
              </p:ext>
            </p:extLst>
          </p:nvPr>
        </p:nvGraphicFramePr>
        <p:xfrm>
          <a:off x="8383588" y="3792538"/>
          <a:ext cx="333375" cy="387350"/>
        </p:xfrm>
        <a:graphic>
          <a:graphicData uri="http://schemas.openxmlformats.org/presentationml/2006/ole">
            <mc:AlternateContent xmlns:mc="http://schemas.openxmlformats.org/markup-compatibility/2006">
              <mc:Choice xmlns:v="urn:schemas-microsoft-com:vml" Requires="v">
                <p:oleObj spid="_x0000_s4332" name="Equation" r:id="rId12" imgW="139680" imgH="164880" progId="Equation.3">
                  <p:embed/>
                </p:oleObj>
              </mc:Choice>
              <mc:Fallback>
                <p:oleObj name="Equation" r:id="rId12" imgW="139680" imgH="164880" progId="Equation.3">
                  <p:embed/>
                  <p:pic>
                    <p:nvPicPr>
                      <p:cNvPr id="0"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588" y="3792538"/>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37121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p:cNvCxnSpPr/>
          <p:nvPr/>
        </p:nvCxnSpPr>
        <p:spPr bwMode="auto">
          <a:xfrm flipV="1">
            <a:off x="3813918" y="25658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2" name="Straight Connector 121"/>
          <p:cNvCxnSpPr/>
          <p:nvPr/>
        </p:nvCxnSpPr>
        <p:spPr bwMode="auto">
          <a:xfrm>
            <a:off x="3733002" y="3029516"/>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For </a:t>
            </a:r>
            <a:r>
              <a:rPr lang="en-US" sz="2000" dirty="0" err="1" smtClean="0">
                <a:solidFill>
                  <a:prstClr val="black"/>
                </a:solidFill>
                <a:latin typeface="Arial" panose="020B0604020202020204" pitchFamily="34" charset="0"/>
                <a:cs typeface="Arial" panose="020B0604020202020204" pitchFamily="34" charset="0"/>
              </a:rPr>
              <a:t>feedforward</a:t>
            </a:r>
            <a:r>
              <a:rPr lang="en-US" sz="2000" dirty="0" smtClean="0">
                <a:solidFill>
                  <a:prstClr val="black"/>
                </a:solidFill>
                <a:latin typeface="Arial" panose="020B0604020202020204" pitchFamily="34" charset="0"/>
                <a:cs typeface="Arial" panose="020B0604020202020204" pitchFamily="34" charset="0"/>
              </a:rPr>
              <a:t> neural networks, the value for each neuron depends only on the neuron values in the previous layer.</a:t>
            </a:r>
            <a:endParaRPr lang="en-US" sz="2000" dirty="0">
              <a:solidFill>
                <a:prstClr val="black"/>
              </a:solidFill>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Representation</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8" name="Oval 17"/>
          <p:cNvSpPr/>
          <p:nvPr/>
        </p:nvSpPr>
        <p:spPr bwMode="auto">
          <a:xfrm>
            <a:off x="3422075" y="3677235"/>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0" name="Oval 29"/>
          <p:cNvSpPr/>
          <p:nvPr/>
        </p:nvSpPr>
        <p:spPr bwMode="auto">
          <a:xfrm>
            <a:off x="5362700" y="316435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45" name="TextBox 44"/>
          <p:cNvSpPr txBox="1"/>
          <p:nvPr/>
        </p:nvSpPr>
        <p:spPr>
          <a:xfrm>
            <a:off x="921463" y="5798403"/>
            <a:ext cx="1822180" cy="830997"/>
          </a:xfrm>
          <a:prstGeom prst="rect">
            <a:avLst/>
          </a:prstGeom>
          <a:noFill/>
        </p:spPr>
        <p:txBody>
          <a:bodyPr wrap="square" rtlCol="0">
            <a:spAutoFit/>
          </a:bodyPr>
          <a:lstStyle/>
          <a:p>
            <a:pPr algn="ctr"/>
            <a:r>
              <a:rPr lang="en-US" sz="2400" b="1" dirty="0" smtClean="0">
                <a:solidFill>
                  <a:srgbClr val="3366FF"/>
                </a:solidFill>
              </a:rPr>
              <a:t>Input </a:t>
            </a:r>
          </a:p>
          <a:p>
            <a:pPr algn="ctr"/>
            <a:r>
              <a:rPr lang="en-US" sz="2400" b="1" dirty="0" smtClean="0">
                <a:solidFill>
                  <a:srgbClr val="3366FF"/>
                </a:solidFill>
              </a:rPr>
              <a:t>Neurons</a:t>
            </a:r>
            <a:endParaRPr lang="en-US" sz="2400" b="1" dirty="0">
              <a:solidFill>
                <a:srgbClr val="3366FF"/>
              </a:solidFill>
            </a:endParaRPr>
          </a:p>
        </p:txBody>
      </p:sp>
      <p:sp>
        <p:nvSpPr>
          <p:cNvPr id="55" name="TextBox 54"/>
          <p:cNvSpPr txBox="1"/>
          <p:nvPr/>
        </p:nvSpPr>
        <p:spPr>
          <a:xfrm>
            <a:off x="6324600" y="5798403"/>
            <a:ext cx="2004398" cy="830997"/>
          </a:xfrm>
          <a:prstGeom prst="rect">
            <a:avLst/>
          </a:prstGeom>
          <a:noFill/>
        </p:spPr>
        <p:txBody>
          <a:bodyPr wrap="square" rtlCol="0">
            <a:spAutoFit/>
          </a:bodyPr>
          <a:lstStyle/>
          <a:p>
            <a:pPr algn="ctr"/>
            <a:r>
              <a:rPr lang="en-US" sz="2400" b="1" dirty="0" smtClean="0">
                <a:solidFill>
                  <a:srgbClr val="2E9626"/>
                </a:solidFill>
              </a:rPr>
              <a:t>Output</a:t>
            </a:r>
          </a:p>
          <a:p>
            <a:pPr algn="ctr"/>
            <a:r>
              <a:rPr lang="en-US" sz="2400" b="1" dirty="0" smtClean="0">
                <a:solidFill>
                  <a:srgbClr val="2E9626"/>
                </a:solidFill>
              </a:rPr>
              <a:t>Neurons</a:t>
            </a:r>
            <a:endParaRPr lang="en-US" sz="2400" b="1" dirty="0">
              <a:solidFill>
                <a:srgbClr val="2E9626"/>
              </a:solidFill>
            </a:endParaRPr>
          </a:p>
        </p:txBody>
      </p:sp>
      <p:sp>
        <p:nvSpPr>
          <p:cNvPr id="56" name="TextBox 55"/>
          <p:cNvSpPr txBox="1"/>
          <p:nvPr/>
        </p:nvSpPr>
        <p:spPr>
          <a:xfrm>
            <a:off x="3581400" y="5798403"/>
            <a:ext cx="2004398" cy="830997"/>
          </a:xfrm>
          <a:prstGeom prst="rect">
            <a:avLst/>
          </a:prstGeom>
          <a:noFill/>
        </p:spPr>
        <p:txBody>
          <a:bodyPr wrap="square" rtlCol="0">
            <a:spAutoFit/>
          </a:bodyPr>
          <a:lstStyle/>
          <a:p>
            <a:pPr algn="ctr"/>
            <a:r>
              <a:rPr lang="en-US" sz="2400" b="1" dirty="0" smtClean="0">
                <a:solidFill>
                  <a:srgbClr val="FF7F0E"/>
                </a:solidFill>
              </a:rPr>
              <a:t>Hidden </a:t>
            </a:r>
          </a:p>
          <a:p>
            <a:pPr algn="ctr"/>
            <a:r>
              <a:rPr lang="en-US" sz="2400" b="1" dirty="0" smtClean="0">
                <a:solidFill>
                  <a:srgbClr val="FF7F0E"/>
                </a:solidFill>
              </a:rPr>
              <a:t>Neurons</a:t>
            </a:r>
            <a:endParaRPr lang="en-US" sz="2400" b="1" dirty="0">
              <a:solidFill>
                <a:srgbClr val="FF7F0E"/>
              </a:solidFill>
            </a:endParaRPr>
          </a:p>
        </p:txBody>
      </p:sp>
      <p:sp>
        <p:nvSpPr>
          <p:cNvPr id="53" name="Oval 52"/>
          <p:cNvSpPr/>
          <p:nvPr/>
        </p:nvSpPr>
        <p:spPr bwMode="auto">
          <a:xfrm>
            <a:off x="6971285" y="3629734"/>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23" name="Straight Connector 122"/>
          <p:cNvCxnSpPr/>
          <p:nvPr/>
        </p:nvCxnSpPr>
        <p:spPr bwMode="auto">
          <a:xfrm>
            <a:off x="1832553" y="2553832"/>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flipV="1">
            <a:off x="1905000" y="30295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3" name="Oval 22"/>
          <p:cNvSpPr/>
          <p:nvPr/>
        </p:nvSpPr>
        <p:spPr bwMode="auto">
          <a:xfrm>
            <a:off x="1628900" y="316435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08" name="Straight Connector 107"/>
          <p:cNvCxnSpPr/>
          <p:nvPr/>
        </p:nvCxnSpPr>
        <p:spPr bwMode="auto">
          <a:xfrm flipV="1">
            <a:off x="1948940" y="3019010"/>
            <a:ext cx="1833351" cy="2340215"/>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25" name="Oval 24"/>
          <p:cNvSpPr/>
          <p:nvPr/>
        </p:nvSpPr>
        <p:spPr bwMode="auto">
          <a:xfrm>
            <a:off x="1628900" y="502588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70734215"/>
              </p:ext>
            </p:extLst>
          </p:nvPr>
        </p:nvGraphicFramePr>
        <p:xfrm>
          <a:off x="490538" y="2297113"/>
          <a:ext cx="363537" cy="508000"/>
        </p:xfrm>
        <a:graphic>
          <a:graphicData uri="http://schemas.openxmlformats.org/presentationml/2006/ole">
            <mc:AlternateContent xmlns:mc="http://schemas.openxmlformats.org/markup-compatibility/2006">
              <mc:Choice xmlns:v="urn:schemas-microsoft-com:vml" Requires="v">
                <p:oleObj spid="_x0000_s6371" name="Equation" r:id="rId4" imgW="152280" imgH="215640" progId="Equation.3">
                  <p:embed/>
                </p:oleObj>
              </mc:Choice>
              <mc:Fallback>
                <p:oleObj name="Equation" r:id="rId4" imgW="152280" imgH="21564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2297113"/>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017605771"/>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6372" name="Equation" r:id="rId6" imgW="164880" imgH="215640" progId="Equation.3">
                  <p:embed/>
                </p:oleObj>
              </mc:Choice>
              <mc:Fallback>
                <p:oleObj name="Equation" r:id="rId6" imgW="164880" imgH="2156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09847671"/>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6373" name="Equation" r:id="rId8" imgW="164880" imgH="228600" progId="Equation.3">
                  <p:embed/>
                </p:oleObj>
              </mc:Choice>
              <mc:Fallback>
                <p:oleObj name="Equation" r:id="rId8" imgW="164880" imgH="2286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65745866"/>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6374" name="Equation" r:id="rId10" imgW="164880" imgH="215640" progId="Equation.3">
                  <p:embed/>
                </p:oleObj>
              </mc:Choice>
              <mc:Fallback>
                <p:oleObj name="Equation" r:id="rId10" imgW="164880" imgH="21564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315569"/>
              </p:ext>
            </p:extLst>
          </p:nvPr>
        </p:nvGraphicFramePr>
        <p:xfrm>
          <a:off x="8383588" y="3792538"/>
          <a:ext cx="333375" cy="387350"/>
        </p:xfrm>
        <a:graphic>
          <a:graphicData uri="http://schemas.openxmlformats.org/presentationml/2006/ole">
            <mc:AlternateContent xmlns:mc="http://schemas.openxmlformats.org/markup-compatibility/2006">
              <mc:Choice xmlns:v="urn:schemas-microsoft-com:vml" Requires="v">
                <p:oleObj spid="_x0000_s6375" name="Equation" r:id="rId12" imgW="139579" imgH="164957" progId="Equation.3">
                  <p:embed/>
                </p:oleObj>
              </mc:Choice>
              <mc:Fallback>
                <p:oleObj name="Equation" r:id="rId12" imgW="139579" imgH="164957" progId="Equation.3">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588" y="3792538"/>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0333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bwMode="auto">
          <a:xfrm flipV="1">
            <a:off x="1905000" y="3029516"/>
            <a:ext cx="1877291" cy="462466"/>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a:solidFill>
                  <a:prstClr val="black"/>
                </a:solidFill>
                <a:latin typeface="Arial" panose="020B0604020202020204" pitchFamily="34" charset="0"/>
                <a:cs typeface="Arial" panose="020B0604020202020204" pitchFamily="34" charset="0"/>
              </a:rPr>
              <a:t>The value for each neuron </a:t>
            </a:r>
            <a:r>
              <a:rPr lang="en-US" sz="2000" dirty="0" smtClean="0">
                <a:solidFill>
                  <a:prstClr val="black"/>
                </a:solidFill>
                <a:latin typeface="Arial" panose="020B0604020202020204" pitchFamily="34" charset="0"/>
                <a:cs typeface="Arial" panose="020B0604020202020204" pitchFamily="34" charset="0"/>
              </a:rPr>
              <a:t>influences the neuron </a:t>
            </a:r>
            <a:r>
              <a:rPr lang="en-US" sz="2000" dirty="0">
                <a:solidFill>
                  <a:prstClr val="black"/>
                </a:solidFill>
                <a:latin typeface="Arial" panose="020B0604020202020204" pitchFamily="34" charset="0"/>
                <a:cs typeface="Arial" panose="020B0604020202020204" pitchFamily="34" charset="0"/>
              </a:rPr>
              <a:t>values in the </a:t>
            </a:r>
            <a:r>
              <a:rPr lang="en-US" sz="2000" dirty="0" smtClean="0">
                <a:solidFill>
                  <a:prstClr val="black"/>
                </a:solidFill>
                <a:latin typeface="Arial" panose="020B0604020202020204" pitchFamily="34" charset="0"/>
                <a:cs typeface="Arial" panose="020B0604020202020204" pitchFamily="34" charset="0"/>
              </a:rPr>
              <a:t>subsequent layer</a:t>
            </a:r>
            <a:r>
              <a:rPr lang="en-US" sz="2000" dirty="0">
                <a:solidFill>
                  <a:prstClr val="black"/>
                </a:solidFill>
                <a:latin typeface="Arial" panose="020B0604020202020204" pitchFamily="34" charset="0"/>
                <a:cs typeface="Arial" panose="020B0604020202020204" pitchFamily="34" charset="0"/>
              </a:rPr>
              <a:t>.</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Representation</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3" name="Oval 22"/>
          <p:cNvSpPr/>
          <p:nvPr/>
        </p:nvSpPr>
        <p:spPr bwMode="auto">
          <a:xfrm>
            <a:off x="1628900" y="316435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45" name="TextBox 44"/>
          <p:cNvSpPr txBox="1"/>
          <p:nvPr/>
        </p:nvSpPr>
        <p:spPr>
          <a:xfrm>
            <a:off x="921463" y="5798403"/>
            <a:ext cx="1822180" cy="830997"/>
          </a:xfrm>
          <a:prstGeom prst="rect">
            <a:avLst/>
          </a:prstGeom>
          <a:noFill/>
        </p:spPr>
        <p:txBody>
          <a:bodyPr wrap="square" rtlCol="0">
            <a:spAutoFit/>
          </a:bodyPr>
          <a:lstStyle/>
          <a:p>
            <a:pPr algn="ctr"/>
            <a:r>
              <a:rPr lang="en-US" sz="2400" b="1" dirty="0" smtClean="0">
                <a:solidFill>
                  <a:srgbClr val="3366FF"/>
                </a:solidFill>
              </a:rPr>
              <a:t>Input </a:t>
            </a:r>
          </a:p>
          <a:p>
            <a:pPr algn="ctr"/>
            <a:r>
              <a:rPr lang="en-US" sz="2400" b="1" dirty="0" smtClean="0">
                <a:solidFill>
                  <a:srgbClr val="3366FF"/>
                </a:solidFill>
              </a:rPr>
              <a:t>Neurons</a:t>
            </a:r>
            <a:endParaRPr lang="en-US" sz="2400" b="1" dirty="0">
              <a:solidFill>
                <a:srgbClr val="3366FF"/>
              </a:solidFill>
            </a:endParaRPr>
          </a:p>
        </p:txBody>
      </p:sp>
      <p:sp>
        <p:nvSpPr>
          <p:cNvPr id="55" name="TextBox 54"/>
          <p:cNvSpPr txBox="1"/>
          <p:nvPr/>
        </p:nvSpPr>
        <p:spPr>
          <a:xfrm>
            <a:off x="6324600" y="5798403"/>
            <a:ext cx="2004398" cy="830997"/>
          </a:xfrm>
          <a:prstGeom prst="rect">
            <a:avLst/>
          </a:prstGeom>
          <a:noFill/>
        </p:spPr>
        <p:txBody>
          <a:bodyPr wrap="square" rtlCol="0">
            <a:spAutoFit/>
          </a:bodyPr>
          <a:lstStyle/>
          <a:p>
            <a:pPr algn="ctr"/>
            <a:r>
              <a:rPr lang="en-US" sz="2400" b="1" dirty="0" smtClean="0">
                <a:solidFill>
                  <a:srgbClr val="2E9626"/>
                </a:solidFill>
              </a:rPr>
              <a:t>Output</a:t>
            </a:r>
          </a:p>
          <a:p>
            <a:pPr algn="ctr"/>
            <a:r>
              <a:rPr lang="en-US" sz="2400" b="1" dirty="0" smtClean="0">
                <a:solidFill>
                  <a:srgbClr val="2E9626"/>
                </a:solidFill>
              </a:rPr>
              <a:t>Neurons</a:t>
            </a:r>
            <a:endParaRPr lang="en-US" sz="2400" b="1" dirty="0">
              <a:solidFill>
                <a:srgbClr val="2E9626"/>
              </a:solidFill>
            </a:endParaRPr>
          </a:p>
        </p:txBody>
      </p:sp>
      <p:sp>
        <p:nvSpPr>
          <p:cNvPr id="56" name="TextBox 55"/>
          <p:cNvSpPr txBox="1"/>
          <p:nvPr/>
        </p:nvSpPr>
        <p:spPr>
          <a:xfrm>
            <a:off x="3581400" y="5798403"/>
            <a:ext cx="2004398" cy="830997"/>
          </a:xfrm>
          <a:prstGeom prst="rect">
            <a:avLst/>
          </a:prstGeom>
          <a:noFill/>
        </p:spPr>
        <p:txBody>
          <a:bodyPr wrap="square" rtlCol="0">
            <a:spAutoFit/>
          </a:bodyPr>
          <a:lstStyle/>
          <a:p>
            <a:pPr algn="ctr"/>
            <a:r>
              <a:rPr lang="en-US" sz="2400" b="1" dirty="0" smtClean="0">
                <a:solidFill>
                  <a:srgbClr val="FF7F0E"/>
                </a:solidFill>
              </a:rPr>
              <a:t>Hidden </a:t>
            </a:r>
          </a:p>
          <a:p>
            <a:pPr algn="ctr"/>
            <a:r>
              <a:rPr lang="en-US" sz="2400" b="1" dirty="0" smtClean="0">
                <a:solidFill>
                  <a:srgbClr val="FF7F0E"/>
                </a:solidFill>
              </a:rPr>
              <a:t>Neurons</a:t>
            </a:r>
            <a:endParaRPr lang="en-US" sz="2400" b="1" dirty="0">
              <a:solidFill>
                <a:srgbClr val="FF7F0E"/>
              </a:solidFill>
            </a:endParaRPr>
          </a:p>
        </p:txBody>
      </p:sp>
      <p:sp>
        <p:nvSpPr>
          <p:cNvPr id="53" name="Oval 52"/>
          <p:cNvSpPr/>
          <p:nvPr/>
        </p:nvSpPr>
        <p:spPr bwMode="auto">
          <a:xfrm>
            <a:off x="6971285" y="3629734"/>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0" name="Straight Connector 109"/>
          <p:cNvCxnSpPr/>
          <p:nvPr/>
        </p:nvCxnSpPr>
        <p:spPr bwMode="auto">
          <a:xfrm>
            <a:off x="1913217" y="2528627"/>
            <a:ext cx="1833351" cy="234021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3" name="Straight Connector 2"/>
          <p:cNvCxnSpPr/>
          <p:nvPr/>
        </p:nvCxnSpPr>
        <p:spPr bwMode="auto">
          <a:xfrm>
            <a:off x="1832553" y="2553832"/>
            <a:ext cx="1949738" cy="4756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cxnSp>
        <p:nvCxnSpPr>
          <p:cNvPr id="54" name="Straight Connector 53"/>
          <p:cNvCxnSpPr/>
          <p:nvPr/>
        </p:nvCxnSpPr>
        <p:spPr bwMode="auto">
          <a:xfrm flipV="1">
            <a:off x="3813918" y="25658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3733002" y="3029516"/>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30" name="Oval 29"/>
          <p:cNvSpPr/>
          <p:nvPr/>
        </p:nvSpPr>
        <p:spPr bwMode="auto">
          <a:xfrm>
            <a:off x="5362700" y="316435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rgbClr val="FF7F0E"/>
          </a:solidFill>
          <a:ln w="25400" cap="flat" cmpd="sng" algn="ctr">
            <a:noFill/>
            <a:prstDash val="solid"/>
          </a:ln>
          <a:effectLst/>
          <a:extLst/>
        </p:spPr>
        <p:txBody>
          <a:bodyPr rtlCol="0" anchor="ctr"/>
          <a:lstStyle/>
          <a:p>
            <a:pPr algn="r"/>
            <a:endParaRPr lang="en-US" b="1" kern="0" dirty="0">
              <a:solidFill>
                <a:sysClr val="window" lastClr="FFFFFF"/>
              </a:solidFill>
              <a:latin typeface="Calibri"/>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70734215"/>
              </p:ext>
            </p:extLst>
          </p:nvPr>
        </p:nvGraphicFramePr>
        <p:xfrm>
          <a:off x="490538" y="2297113"/>
          <a:ext cx="363537" cy="508000"/>
        </p:xfrm>
        <a:graphic>
          <a:graphicData uri="http://schemas.openxmlformats.org/presentationml/2006/ole">
            <mc:AlternateContent xmlns:mc="http://schemas.openxmlformats.org/markup-compatibility/2006">
              <mc:Choice xmlns:v="urn:schemas-microsoft-com:vml" Requires="v">
                <p:oleObj spid="_x0000_s7395" name="Equation" r:id="rId4" imgW="152280" imgH="215640" progId="Equation.3">
                  <p:embed/>
                </p:oleObj>
              </mc:Choice>
              <mc:Fallback>
                <p:oleObj name="Equation" r:id="rId4" imgW="152280" imgH="21564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2297113"/>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17605771"/>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7396" name="Equation" r:id="rId6" imgW="164880" imgH="215640" progId="Equation.3">
                  <p:embed/>
                </p:oleObj>
              </mc:Choice>
              <mc:Fallback>
                <p:oleObj name="Equation" r:id="rId6" imgW="164880" imgH="2156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09847671"/>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7397" name="Equation" r:id="rId8" imgW="164880" imgH="228600" progId="Equation.3">
                  <p:embed/>
                </p:oleObj>
              </mc:Choice>
              <mc:Fallback>
                <p:oleObj name="Equation" r:id="rId8" imgW="164880" imgH="2286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65745866"/>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7398" name="Equation" r:id="rId10" imgW="164880" imgH="215640" progId="Equation.3">
                  <p:embed/>
                </p:oleObj>
              </mc:Choice>
              <mc:Fallback>
                <p:oleObj name="Equation" r:id="rId10" imgW="164880" imgH="21564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315569"/>
              </p:ext>
            </p:extLst>
          </p:nvPr>
        </p:nvGraphicFramePr>
        <p:xfrm>
          <a:off x="8383588" y="3792538"/>
          <a:ext cx="333375" cy="387350"/>
        </p:xfrm>
        <a:graphic>
          <a:graphicData uri="http://schemas.openxmlformats.org/presentationml/2006/ole">
            <mc:AlternateContent xmlns:mc="http://schemas.openxmlformats.org/markup-compatibility/2006">
              <mc:Choice xmlns:v="urn:schemas-microsoft-com:vml" Requires="v">
                <p:oleObj spid="_x0000_s7399" name="Equation" r:id="rId12" imgW="139579" imgH="164957" progId="Equation.3">
                  <p:embed/>
                </p:oleObj>
              </mc:Choice>
              <mc:Fallback>
                <p:oleObj name="Equation" r:id="rId12" imgW="139579" imgH="164957" progId="Equation.3">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588" y="3792538"/>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49127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bwMode="auto">
          <a:xfrm flipV="1">
            <a:off x="1905000" y="30295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Connections between nodes are defined by a weight value which determines the influence of one neuron on another. </a:t>
            </a:r>
            <a:endParaRPr lang="en-US" sz="2000" dirty="0">
              <a:solidFill>
                <a:prstClr val="black"/>
              </a:solidFill>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Weights</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23" name="Oval 22"/>
          <p:cNvSpPr/>
          <p:nvPr/>
        </p:nvSpPr>
        <p:spPr bwMode="auto">
          <a:xfrm>
            <a:off x="16289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53" name="Oval 52"/>
          <p:cNvSpPr/>
          <p:nvPr/>
        </p:nvSpPr>
        <p:spPr bwMode="auto">
          <a:xfrm>
            <a:off x="6971285" y="3629734"/>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0" name="Straight Connector 109"/>
          <p:cNvCxnSpPr/>
          <p:nvPr/>
        </p:nvCxnSpPr>
        <p:spPr bwMode="auto">
          <a:xfrm>
            <a:off x="1913217" y="2528627"/>
            <a:ext cx="1833351" cy="234021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 name="Straight Connector 2"/>
          <p:cNvCxnSpPr/>
          <p:nvPr/>
        </p:nvCxnSpPr>
        <p:spPr bwMode="auto">
          <a:xfrm>
            <a:off x="1832553" y="2553832"/>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54" name="Straight Connector 53"/>
          <p:cNvCxnSpPr/>
          <p:nvPr/>
        </p:nvCxnSpPr>
        <p:spPr bwMode="auto">
          <a:xfrm flipV="1">
            <a:off x="3813918" y="25658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3733002" y="3029516"/>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30" name="Oval 29"/>
          <p:cNvSpPr/>
          <p:nvPr/>
        </p:nvSpPr>
        <p:spPr bwMode="auto">
          <a:xfrm>
            <a:off x="53627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693751137"/>
              </p:ext>
            </p:extLst>
          </p:nvPr>
        </p:nvGraphicFramePr>
        <p:xfrm>
          <a:off x="490538" y="2297113"/>
          <a:ext cx="363537" cy="508000"/>
        </p:xfrm>
        <a:graphic>
          <a:graphicData uri="http://schemas.openxmlformats.org/presentationml/2006/ole">
            <mc:AlternateContent xmlns:mc="http://schemas.openxmlformats.org/markup-compatibility/2006">
              <mc:Choice xmlns:v="urn:schemas-microsoft-com:vml" Requires="v">
                <p:oleObj spid="_x0000_s11436"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2297113"/>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31158856"/>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11437"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62241493"/>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11438"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37902693"/>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11439"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37231954"/>
              </p:ext>
            </p:extLst>
          </p:nvPr>
        </p:nvGraphicFramePr>
        <p:xfrm>
          <a:off x="8383588" y="3792538"/>
          <a:ext cx="333375" cy="387350"/>
        </p:xfrm>
        <a:graphic>
          <a:graphicData uri="http://schemas.openxmlformats.org/presentationml/2006/ole">
            <mc:AlternateContent xmlns:mc="http://schemas.openxmlformats.org/markup-compatibility/2006">
              <mc:Choice xmlns:v="urn:schemas-microsoft-com:vml" Requires="v">
                <p:oleObj spid="_x0000_s11440" name="Equation" r:id="rId12" imgW="139579" imgH="164957" progId="Equation.3">
                  <p:embed/>
                </p:oleObj>
              </mc:Choice>
              <mc:Fallback>
                <p:oleObj name="Equation" r:id="rId12" imgW="139579" imgH="1649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588" y="3792538"/>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79481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bwMode="auto">
          <a:xfrm flipV="1">
            <a:off x="1905000" y="30295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20" name="Straight Connector 119"/>
          <p:cNvCxnSpPr/>
          <p:nvPr/>
        </p:nvCxnSpPr>
        <p:spPr bwMode="auto">
          <a:xfrm>
            <a:off x="5682740" y="3505200"/>
            <a:ext cx="1644059" cy="44025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flipV="1">
            <a:off x="3752447" y="2550883"/>
            <a:ext cx="1964094"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flipV="1">
            <a:off x="3752447" y="2553627"/>
            <a:ext cx="1938762" cy="2326913"/>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13" name="Straight Connector 112"/>
          <p:cNvCxnSpPr/>
          <p:nvPr/>
        </p:nvCxnSpPr>
        <p:spPr bwMode="auto">
          <a:xfrm flipV="1">
            <a:off x="3771900" y="3491982"/>
            <a:ext cx="1919309" cy="1376860"/>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flipV="1">
            <a:off x="1948940" y="4000835"/>
            <a:ext cx="1793175" cy="135418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V="1">
            <a:off x="1925782" y="3055010"/>
            <a:ext cx="1793175" cy="135418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8" name="Straight Connector 107"/>
          <p:cNvCxnSpPr/>
          <p:nvPr/>
        </p:nvCxnSpPr>
        <p:spPr bwMode="auto">
          <a:xfrm flipV="1">
            <a:off x="1948940" y="3019010"/>
            <a:ext cx="1833351" cy="234021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8" name="Straight Connector 97"/>
          <p:cNvCxnSpPr/>
          <p:nvPr/>
        </p:nvCxnSpPr>
        <p:spPr bwMode="auto">
          <a:xfrm>
            <a:off x="1890943" y="3472079"/>
            <a:ext cx="1866900"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2" name="Straight Connector 101"/>
          <p:cNvCxnSpPr/>
          <p:nvPr/>
        </p:nvCxnSpPr>
        <p:spPr bwMode="auto">
          <a:xfrm>
            <a:off x="3767447" y="3962400"/>
            <a:ext cx="1949094" cy="139262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0" name="Straight Connector 89"/>
          <p:cNvCxnSpPr/>
          <p:nvPr/>
        </p:nvCxnSpPr>
        <p:spPr bwMode="auto">
          <a:xfrm>
            <a:off x="1925782" y="4399499"/>
            <a:ext cx="1808222" cy="49563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1" name="Straight Connector 90"/>
          <p:cNvCxnSpPr/>
          <p:nvPr/>
        </p:nvCxnSpPr>
        <p:spPr bwMode="auto">
          <a:xfrm>
            <a:off x="3771900" y="4000835"/>
            <a:ext cx="1866900" cy="39866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a:off x="3679488" y="4895134"/>
            <a:ext cx="2011721" cy="463850"/>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a:off x="1889953" y="3505200"/>
            <a:ext cx="1808222" cy="49563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flipV="1">
            <a:off x="1925782" y="3514968"/>
            <a:ext cx="3713018" cy="900563"/>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These weights are learned </a:t>
            </a:r>
            <a:r>
              <a:rPr lang="en-US" sz="2000" dirty="0">
                <a:solidFill>
                  <a:prstClr val="black"/>
                </a:solidFill>
                <a:latin typeface="Arial" panose="020B0604020202020204" pitchFamily="34" charset="0"/>
                <a:cs typeface="Arial" panose="020B0604020202020204" pitchFamily="34" charset="0"/>
              </a:rPr>
              <a:t>through an iterative procedure whereby the </a:t>
            </a:r>
            <a:r>
              <a:rPr lang="en-US" sz="2000" dirty="0" smtClean="0">
                <a:solidFill>
                  <a:prstClr val="black"/>
                </a:solidFill>
                <a:latin typeface="Arial" panose="020B0604020202020204" pitchFamily="34" charset="0"/>
                <a:cs typeface="Arial" panose="020B0604020202020204" pitchFamily="34" charset="0"/>
              </a:rPr>
              <a:t>change in output is repeatedly calculated for gradual changes in the weights.</a:t>
            </a:r>
            <a:endParaRPr lang="en-US" sz="2000" dirty="0">
              <a:solidFill>
                <a:prstClr val="black"/>
              </a:solidFill>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Weights</a:t>
            </a:r>
            <a:endParaRPr lang="en-US" sz="4000" dirty="0">
              <a:latin typeface="+mj-lt"/>
            </a:endParaRPr>
          </a:p>
        </p:txBody>
      </p:sp>
      <p:cxnSp>
        <p:nvCxnSpPr>
          <p:cNvPr id="42" name="Straight Connector 41"/>
          <p:cNvCxnSpPr/>
          <p:nvPr/>
        </p:nvCxnSpPr>
        <p:spPr bwMode="auto">
          <a:xfrm flipV="1">
            <a:off x="5691209" y="3962400"/>
            <a:ext cx="1556176" cy="138030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1905000" y="3945455"/>
            <a:ext cx="5342385" cy="1413529"/>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638800" y="2565816"/>
            <a:ext cx="1608585" cy="1396584"/>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23" name="Oval 22"/>
          <p:cNvSpPr/>
          <p:nvPr/>
        </p:nvSpPr>
        <p:spPr bwMode="auto">
          <a:xfrm>
            <a:off x="16289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4" name="Oval 23"/>
          <p:cNvSpPr/>
          <p:nvPr/>
        </p:nvSpPr>
        <p:spPr bwMode="auto">
          <a:xfrm>
            <a:off x="16289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5" name="Oval 24"/>
          <p:cNvSpPr/>
          <p:nvPr/>
        </p:nvSpPr>
        <p:spPr bwMode="auto">
          <a:xfrm>
            <a:off x="16289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47" name="Straight Connector 46"/>
          <p:cNvCxnSpPr/>
          <p:nvPr/>
        </p:nvCxnSpPr>
        <p:spPr bwMode="auto">
          <a:xfrm>
            <a:off x="7475985" y="3962400"/>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49" name="Straight Connector 48"/>
          <p:cNvCxnSpPr/>
          <p:nvPr/>
        </p:nvCxnSpPr>
        <p:spPr bwMode="auto">
          <a:xfrm>
            <a:off x="862088" y="347207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0" name="Straight Connector 49"/>
          <p:cNvCxnSpPr/>
          <p:nvPr/>
        </p:nvCxnSpPr>
        <p:spPr bwMode="auto">
          <a:xfrm>
            <a:off x="862088" y="4415531"/>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1" name="Straight Connector 50"/>
          <p:cNvCxnSpPr/>
          <p:nvPr/>
        </p:nvCxnSpPr>
        <p:spPr bwMode="auto">
          <a:xfrm>
            <a:off x="862088" y="5358984"/>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52" name="Straight Connector 51"/>
          <p:cNvCxnSpPr/>
          <p:nvPr/>
        </p:nvCxnSpPr>
        <p:spPr bwMode="auto">
          <a:xfrm>
            <a:off x="862088" y="252862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53" name="Oval 52"/>
          <p:cNvSpPr/>
          <p:nvPr/>
        </p:nvSpPr>
        <p:spPr bwMode="auto">
          <a:xfrm>
            <a:off x="6971285" y="3629734"/>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0" name="Straight Connector 109"/>
          <p:cNvCxnSpPr/>
          <p:nvPr/>
        </p:nvCxnSpPr>
        <p:spPr bwMode="auto">
          <a:xfrm>
            <a:off x="1913217" y="2528627"/>
            <a:ext cx="1833351" cy="2340215"/>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6" name="Straight Connector 95"/>
          <p:cNvCxnSpPr/>
          <p:nvPr/>
        </p:nvCxnSpPr>
        <p:spPr bwMode="auto">
          <a:xfrm>
            <a:off x="1915391" y="2550883"/>
            <a:ext cx="1866900" cy="1449952"/>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3" name="Straight Connector 2"/>
          <p:cNvCxnSpPr/>
          <p:nvPr/>
        </p:nvCxnSpPr>
        <p:spPr bwMode="auto">
          <a:xfrm>
            <a:off x="1832553" y="2553832"/>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12" name="Oval 11"/>
          <p:cNvSpPr/>
          <p:nvPr/>
        </p:nvSpPr>
        <p:spPr bwMode="auto">
          <a:xfrm>
            <a:off x="16289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8" name="Oval 17"/>
          <p:cNvSpPr/>
          <p:nvPr/>
        </p:nvSpPr>
        <p:spPr bwMode="auto">
          <a:xfrm>
            <a:off x="3422075" y="3677235"/>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22" name="Oval 21"/>
          <p:cNvSpPr/>
          <p:nvPr/>
        </p:nvSpPr>
        <p:spPr bwMode="auto">
          <a:xfrm>
            <a:off x="3422075" y="4560499"/>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54" name="Straight Connector 53"/>
          <p:cNvCxnSpPr/>
          <p:nvPr/>
        </p:nvCxnSpPr>
        <p:spPr bwMode="auto">
          <a:xfrm flipV="1">
            <a:off x="3813918" y="2565816"/>
            <a:ext cx="1877291" cy="462466"/>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3733002" y="3029516"/>
            <a:ext cx="1949738" cy="47568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99" name="Straight Connector 98"/>
          <p:cNvCxnSpPr/>
          <p:nvPr/>
        </p:nvCxnSpPr>
        <p:spPr bwMode="auto">
          <a:xfrm>
            <a:off x="3742115" y="3022907"/>
            <a:ext cx="1949094" cy="1392624"/>
          </a:xfrm>
          <a:prstGeom prst="line">
            <a:avLst/>
          </a:prstGeom>
          <a:solidFill>
            <a:schemeClr val="bg2"/>
          </a:solidFill>
          <a:ln w="76200" cap="flat" cmpd="sng" algn="ctr">
            <a:solidFill>
              <a:schemeClr val="tx1"/>
            </a:solidFill>
            <a:prstDash val="solid"/>
            <a:round/>
            <a:headEnd type="none" w="med" len="med"/>
            <a:tailEnd type="none" w="med" len="med"/>
          </a:ln>
          <a:effectLst/>
        </p:spPr>
      </p:cxnSp>
      <p:cxnSp>
        <p:nvCxnSpPr>
          <p:cNvPr id="103" name="Straight Connector 102"/>
          <p:cNvCxnSpPr/>
          <p:nvPr/>
        </p:nvCxnSpPr>
        <p:spPr bwMode="auto">
          <a:xfrm>
            <a:off x="3767447" y="3056705"/>
            <a:ext cx="1949094" cy="2302279"/>
          </a:xfrm>
          <a:prstGeom prst="line">
            <a:avLst/>
          </a:prstGeom>
          <a:solidFill>
            <a:schemeClr val="bg2"/>
          </a:solidFill>
          <a:ln w="76200" cap="flat" cmpd="sng" algn="ctr">
            <a:solidFill>
              <a:schemeClr val="tx1"/>
            </a:solidFill>
            <a:prstDash val="solid"/>
            <a:round/>
            <a:headEnd type="none" w="med" len="med"/>
            <a:tailEnd type="none" w="med" len="med"/>
          </a:ln>
          <a:effectLst/>
        </p:spPr>
      </p:cxnSp>
      <p:sp>
        <p:nvSpPr>
          <p:cNvPr id="30" name="Oval 29"/>
          <p:cNvSpPr/>
          <p:nvPr/>
        </p:nvSpPr>
        <p:spPr bwMode="auto">
          <a:xfrm>
            <a:off x="5362700" y="316435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1" name="Oval 30"/>
          <p:cNvSpPr/>
          <p:nvPr/>
        </p:nvSpPr>
        <p:spPr bwMode="auto">
          <a:xfrm>
            <a:off x="5362700" y="223358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2" name="Oval 31"/>
          <p:cNvSpPr/>
          <p:nvPr/>
        </p:nvSpPr>
        <p:spPr bwMode="auto">
          <a:xfrm>
            <a:off x="5362700" y="4095117"/>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33" name="Oval 32"/>
          <p:cNvSpPr/>
          <p:nvPr/>
        </p:nvSpPr>
        <p:spPr bwMode="auto">
          <a:xfrm>
            <a:off x="5362700" y="5025882"/>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4" name="Oval 13"/>
          <p:cNvSpPr/>
          <p:nvPr/>
        </p:nvSpPr>
        <p:spPr bwMode="auto">
          <a:xfrm>
            <a:off x="3422075" y="2698970"/>
            <a:ext cx="640080" cy="640080"/>
          </a:xfrm>
          <a:prstGeom prst="ellipse">
            <a:avLst/>
          </a:prstGeom>
          <a:solidFill>
            <a:schemeClr val="tx1">
              <a:lumMod val="65000"/>
              <a:lumOff val="35000"/>
            </a:schemeClr>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011678108"/>
              </p:ext>
            </p:extLst>
          </p:nvPr>
        </p:nvGraphicFramePr>
        <p:xfrm>
          <a:off x="490538" y="2297113"/>
          <a:ext cx="363537" cy="508000"/>
        </p:xfrm>
        <a:graphic>
          <a:graphicData uri="http://schemas.openxmlformats.org/presentationml/2006/ole">
            <mc:AlternateContent xmlns:mc="http://schemas.openxmlformats.org/markup-compatibility/2006">
              <mc:Choice xmlns:v="urn:schemas-microsoft-com:vml" Requires="v">
                <p:oleObj spid="_x0000_s10503"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2297113"/>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3101421"/>
              </p:ext>
            </p:extLst>
          </p:nvPr>
        </p:nvGraphicFramePr>
        <p:xfrm>
          <a:off x="476250" y="3211513"/>
          <a:ext cx="393700" cy="508000"/>
        </p:xfrm>
        <a:graphic>
          <a:graphicData uri="http://schemas.openxmlformats.org/presentationml/2006/ole">
            <mc:AlternateContent xmlns:mc="http://schemas.openxmlformats.org/markup-compatibility/2006">
              <mc:Choice xmlns:v="urn:schemas-microsoft-com:vml" Requires="v">
                <p:oleObj spid="_x0000_s10504"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 y="32115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59290482"/>
              </p:ext>
            </p:extLst>
          </p:nvPr>
        </p:nvGraphicFramePr>
        <p:xfrm>
          <a:off x="476250" y="4111625"/>
          <a:ext cx="393700" cy="538163"/>
        </p:xfrm>
        <a:graphic>
          <a:graphicData uri="http://schemas.openxmlformats.org/presentationml/2006/ole">
            <mc:AlternateContent xmlns:mc="http://schemas.openxmlformats.org/markup-compatibility/2006">
              <mc:Choice xmlns:v="urn:schemas-microsoft-com:vml" Requires="v">
                <p:oleObj spid="_x0000_s10505"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 y="4111625"/>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27791438"/>
              </p:ext>
            </p:extLst>
          </p:nvPr>
        </p:nvGraphicFramePr>
        <p:xfrm>
          <a:off x="476250" y="5040313"/>
          <a:ext cx="393700" cy="508000"/>
        </p:xfrm>
        <a:graphic>
          <a:graphicData uri="http://schemas.openxmlformats.org/presentationml/2006/ole">
            <mc:AlternateContent xmlns:mc="http://schemas.openxmlformats.org/markup-compatibility/2006">
              <mc:Choice xmlns:v="urn:schemas-microsoft-com:vml" Requires="v">
                <p:oleObj spid="_x0000_s10506"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250" y="5040313"/>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10101048"/>
              </p:ext>
            </p:extLst>
          </p:nvPr>
        </p:nvGraphicFramePr>
        <p:xfrm>
          <a:off x="8383588" y="3792538"/>
          <a:ext cx="333375" cy="387350"/>
        </p:xfrm>
        <a:graphic>
          <a:graphicData uri="http://schemas.openxmlformats.org/presentationml/2006/ole">
            <mc:AlternateContent xmlns:mc="http://schemas.openxmlformats.org/markup-compatibility/2006">
              <mc:Choice xmlns:v="urn:schemas-microsoft-com:vml" Requires="v">
                <p:oleObj spid="_x0000_s10507" name="Equation" r:id="rId12" imgW="139579" imgH="164957" progId="Equation.3">
                  <p:embed/>
                </p:oleObj>
              </mc:Choice>
              <mc:Fallback>
                <p:oleObj name="Equation" r:id="rId12" imgW="139579" imgH="1649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3588" y="3792538"/>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882878457"/>
              </p:ext>
            </p:extLst>
          </p:nvPr>
        </p:nvGraphicFramePr>
        <p:xfrm>
          <a:off x="2781872" y="6172200"/>
          <a:ext cx="1149350" cy="417513"/>
        </p:xfrm>
        <a:graphic>
          <a:graphicData uri="http://schemas.openxmlformats.org/presentationml/2006/ole">
            <mc:AlternateContent xmlns:mc="http://schemas.openxmlformats.org/markup-compatibility/2006">
              <mc:Choice xmlns:v="urn:schemas-microsoft-com:vml" Requires="v">
                <p:oleObj spid="_x0000_s10508" name="Equation" r:id="rId14" imgW="482400" imgH="177480" progId="Equation.3">
                  <p:embed/>
                </p:oleObj>
              </mc:Choice>
              <mc:Fallback>
                <p:oleObj name="Equation" r:id="rId14" imgW="482400" imgH="177480" progId="Equation.3">
                  <p:embed/>
                  <p:pic>
                    <p:nvPicPr>
                      <p:cNvPr id="0" name="Object 27"/>
                      <p:cNvPicPr>
                        <a:picLocks noChangeAspect="1" noChangeArrowheads="1"/>
                      </p:cNvPicPr>
                      <p:nvPr/>
                    </p:nvPicPr>
                    <p:blipFill>
                      <a:blip r:embed="rId15"/>
                      <a:srcRect/>
                      <a:stretch>
                        <a:fillRect/>
                      </a:stretch>
                    </p:blipFill>
                    <p:spPr bwMode="auto">
                      <a:xfrm>
                        <a:off x="2781872" y="6172200"/>
                        <a:ext cx="11493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02462777"/>
              </p:ext>
            </p:extLst>
          </p:nvPr>
        </p:nvGraphicFramePr>
        <p:xfrm>
          <a:off x="5799352" y="6143625"/>
          <a:ext cx="1028700" cy="476250"/>
        </p:xfrm>
        <a:graphic>
          <a:graphicData uri="http://schemas.openxmlformats.org/presentationml/2006/ole">
            <mc:AlternateContent xmlns:mc="http://schemas.openxmlformats.org/markup-compatibility/2006">
              <mc:Choice xmlns:v="urn:schemas-microsoft-com:vml" Requires="v">
                <p:oleObj spid="_x0000_s10509" name="Equation" r:id="rId16" imgW="431640" imgH="203040" progId="Equation.3">
                  <p:embed/>
                </p:oleObj>
              </mc:Choice>
              <mc:Fallback>
                <p:oleObj name="Equation" r:id="rId16" imgW="431640" imgH="203040" progId="Equation.3">
                  <p:embed/>
                  <p:pic>
                    <p:nvPicPr>
                      <p:cNvPr id="0" name="Object 1"/>
                      <p:cNvPicPr>
                        <a:picLocks noChangeAspect="1" noChangeArrowheads="1"/>
                      </p:cNvPicPr>
                      <p:nvPr/>
                    </p:nvPicPr>
                    <p:blipFill>
                      <a:blip r:embed="rId17"/>
                      <a:srcRect/>
                      <a:stretch>
                        <a:fillRect/>
                      </a:stretch>
                    </p:blipFill>
                    <p:spPr bwMode="auto">
                      <a:xfrm>
                        <a:off x="5799352" y="6143625"/>
                        <a:ext cx="10287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9" name="Straight Connector 58"/>
          <p:cNvCxnSpPr/>
          <p:nvPr/>
        </p:nvCxnSpPr>
        <p:spPr bwMode="auto">
          <a:xfrm>
            <a:off x="4074136" y="6400800"/>
            <a:ext cx="1615444"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Tree>
    <p:extLst>
      <p:ext uri="{BB962C8B-B14F-4D97-AF65-F5344CB8AC3E}">
        <p14:creationId xmlns:p14="http://schemas.microsoft.com/office/powerpoint/2010/main" val="3138292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Agenda</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spcBef>
                <a:spcPts val="1800"/>
              </a:spcBef>
              <a:buFont typeface="Wingdings" pitchFamily="2" charset="2"/>
              <a:buChar char="§"/>
            </a:pPr>
            <a:r>
              <a:rPr lang="en-US" sz="3200" b="1" dirty="0">
                <a:solidFill>
                  <a:schemeClr val="tx1">
                    <a:lumMod val="85000"/>
                    <a:lumOff val="15000"/>
                  </a:schemeClr>
                </a:solidFill>
                <a:latin typeface="+mj-lt"/>
              </a:rPr>
              <a:t>Introduction to the </a:t>
            </a:r>
            <a:r>
              <a:rPr lang="en-US" sz="3200" b="1" dirty="0" smtClean="0">
                <a:solidFill>
                  <a:schemeClr val="tx1">
                    <a:lumMod val="85000"/>
                    <a:lumOff val="15000"/>
                  </a:schemeClr>
                </a:solidFill>
                <a:latin typeface="+mj-lt"/>
              </a:rPr>
              <a:t>Brain</a:t>
            </a:r>
            <a:endParaRPr lang="en-US" sz="3200" b="1" dirty="0">
              <a:solidFill>
                <a:schemeClr val="tx1">
                  <a:lumMod val="85000"/>
                  <a:lumOff val="15000"/>
                </a:schemeClr>
              </a:solidFill>
              <a:latin typeface="+mj-lt"/>
            </a:endParaRPr>
          </a:p>
          <a:p>
            <a:pPr>
              <a:spcBef>
                <a:spcPts val="1800"/>
              </a:spcBef>
              <a:buChar char="§"/>
            </a:pPr>
            <a:r>
              <a:rPr lang="en-US" sz="3200" b="1" dirty="0" smtClean="0">
                <a:solidFill>
                  <a:schemeClr val="tx1">
                    <a:lumMod val="85000"/>
                    <a:lumOff val="15000"/>
                  </a:schemeClr>
                </a:solidFill>
                <a:latin typeface="+mj-lt"/>
              </a:rPr>
              <a:t>Introduction to Neural Networks</a:t>
            </a:r>
          </a:p>
          <a:p>
            <a:pPr>
              <a:spcBef>
                <a:spcPts val="1800"/>
              </a:spcBef>
              <a:buChar char="§"/>
            </a:pPr>
            <a:r>
              <a:rPr lang="en-US" sz="3200" b="1" u="sng" dirty="0" smtClean="0">
                <a:solidFill>
                  <a:schemeClr val="tx1">
                    <a:lumMod val="85000"/>
                    <a:lumOff val="15000"/>
                  </a:schemeClr>
                </a:solidFill>
                <a:latin typeface="+mj-lt"/>
              </a:rPr>
              <a:t>Gradient Descent</a:t>
            </a:r>
          </a:p>
          <a:p>
            <a:pPr>
              <a:spcBef>
                <a:spcPts val="1800"/>
              </a:spcBef>
              <a:buChar char="§"/>
            </a:pPr>
            <a:r>
              <a:rPr lang="en-US" sz="3200" b="1" dirty="0" smtClean="0">
                <a:solidFill>
                  <a:schemeClr val="tx1">
                    <a:lumMod val="85000"/>
                    <a:lumOff val="15000"/>
                  </a:schemeClr>
                </a:solidFill>
                <a:latin typeface="+mj-lt"/>
              </a:rPr>
              <a:t>Resources </a:t>
            </a:r>
            <a:r>
              <a:rPr lang="en-US" sz="3200" b="1" dirty="0" smtClean="0">
                <a:solidFill>
                  <a:schemeClr val="tx1">
                    <a:lumMod val="85000"/>
                    <a:lumOff val="15000"/>
                  </a:schemeClr>
                </a:solidFill>
                <a:latin typeface="+mj-lt"/>
              </a:rPr>
              <a:t>for Further Study</a:t>
            </a:r>
          </a:p>
        </p:txBody>
      </p:sp>
    </p:spTree>
    <p:extLst>
      <p:ext uri="{BB962C8B-B14F-4D97-AF65-F5344CB8AC3E}">
        <p14:creationId xmlns:p14="http://schemas.microsoft.com/office/powerpoint/2010/main" val="3050453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Agenda</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spcBef>
                <a:spcPts val="1800"/>
              </a:spcBef>
              <a:buChar char="§"/>
            </a:pPr>
            <a:r>
              <a:rPr lang="en-US" sz="3200" b="1" dirty="0" smtClean="0">
                <a:solidFill>
                  <a:schemeClr val="tx1">
                    <a:lumMod val="85000"/>
                    <a:lumOff val="15000"/>
                  </a:schemeClr>
                </a:solidFill>
                <a:latin typeface="+mj-lt"/>
              </a:rPr>
              <a:t>Introduction to the Brain</a:t>
            </a:r>
          </a:p>
          <a:p>
            <a:pPr>
              <a:spcBef>
                <a:spcPts val="1800"/>
              </a:spcBef>
              <a:buChar char="§"/>
            </a:pPr>
            <a:r>
              <a:rPr lang="en-US" sz="3200" b="1" dirty="0" smtClean="0">
                <a:solidFill>
                  <a:schemeClr val="tx1">
                    <a:lumMod val="85000"/>
                    <a:lumOff val="15000"/>
                  </a:schemeClr>
                </a:solidFill>
                <a:latin typeface="+mj-lt"/>
              </a:rPr>
              <a:t>Introduction to Neural Networks</a:t>
            </a:r>
          </a:p>
          <a:p>
            <a:pPr>
              <a:spcBef>
                <a:spcPts val="1800"/>
              </a:spcBef>
              <a:buChar char="§"/>
            </a:pPr>
            <a:r>
              <a:rPr lang="en-US" sz="3200" b="1" dirty="0" smtClean="0">
                <a:solidFill>
                  <a:schemeClr val="tx1">
                    <a:lumMod val="85000"/>
                    <a:lumOff val="15000"/>
                  </a:schemeClr>
                </a:solidFill>
                <a:latin typeface="+mj-lt"/>
              </a:rPr>
              <a:t>Gradient Descent</a:t>
            </a:r>
          </a:p>
          <a:p>
            <a:pPr>
              <a:spcBef>
                <a:spcPts val="1800"/>
              </a:spcBef>
              <a:buChar char="§"/>
            </a:pPr>
            <a:r>
              <a:rPr lang="en-US" sz="3200" b="1" dirty="0" smtClean="0">
                <a:solidFill>
                  <a:schemeClr val="tx1">
                    <a:lumMod val="85000"/>
                    <a:lumOff val="15000"/>
                  </a:schemeClr>
                </a:solidFill>
                <a:latin typeface="+mj-lt"/>
              </a:rPr>
              <a:t>Resources </a:t>
            </a:r>
            <a:r>
              <a:rPr lang="en-US" sz="3200" b="1" dirty="0" smtClean="0">
                <a:solidFill>
                  <a:schemeClr val="tx1">
                    <a:lumMod val="85000"/>
                    <a:lumOff val="15000"/>
                  </a:schemeClr>
                </a:solidFill>
                <a:latin typeface="+mj-lt"/>
              </a:rPr>
              <a:t>for Further Study</a:t>
            </a:r>
          </a:p>
        </p:txBody>
      </p:sp>
    </p:spTree>
    <p:extLst>
      <p:ext uri="{BB962C8B-B14F-4D97-AF65-F5344CB8AC3E}">
        <p14:creationId xmlns:p14="http://schemas.microsoft.com/office/powerpoint/2010/main" val="3742692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Weights are updating according to an algorithm called the gradient descent, an iterative procedure for finding the optimal parameters for a given model. </a:t>
            </a:r>
            <a:endParaRPr lang="en-US" sz="2000" dirty="0">
              <a:solidFill>
                <a:prstClr val="black"/>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2723455" y="2822601"/>
            <a:ext cx="0" cy="3651199"/>
          </a:xfrm>
          <a:prstGeom prst="line">
            <a:avLst/>
          </a:prstGeom>
          <a:solidFill>
            <a:schemeClr val="bg2"/>
          </a:solidFill>
          <a:ln w="57150" cap="flat" cmpd="sng" algn="ctr">
            <a:solidFill>
              <a:schemeClr val="tx1"/>
            </a:solidFill>
            <a:prstDash val="solid"/>
            <a:round/>
            <a:headEnd type="triangle" w="med" len="med"/>
            <a:tailEnd type="none" w="med" len="med"/>
          </a:ln>
          <a:effectLst/>
        </p:spPr>
      </p:cxnSp>
      <p:cxnSp>
        <p:nvCxnSpPr>
          <p:cNvPr id="58" name="Straight Connector 57"/>
          <p:cNvCxnSpPr/>
          <p:nvPr/>
        </p:nvCxnSpPr>
        <p:spPr bwMode="auto">
          <a:xfrm rot="5400000">
            <a:off x="4553079" y="3963224"/>
            <a:ext cx="0" cy="4417951"/>
          </a:xfrm>
          <a:prstGeom prst="line">
            <a:avLst/>
          </a:prstGeom>
          <a:solidFill>
            <a:schemeClr val="bg2"/>
          </a:solidFill>
          <a:ln w="57150" cap="flat" cmpd="sng" algn="ctr">
            <a:solidFill>
              <a:schemeClr val="tx1"/>
            </a:solidFill>
            <a:prstDash val="solid"/>
            <a:round/>
            <a:headEnd type="triangle" w="med" len="med"/>
            <a:tailEnd type="none" w="med" len="med"/>
          </a:ln>
          <a:effectLst/>
        </p:spPr>
      </p:cxnSp>
      <p:graphicFrame>
        <p:nvGraphicFramePr>
          <p:cNvPr id="13" name="Object 12"/>
          <p:cNvGraphicFramePr>
            <a:graphicFrameLocks noChangeAspect="1"/>
          </p:cNvGraphicFramePr>
          <p:nvPr>
            <p:extLst>
              <p:ext uri="{D42A27DB-BD31-4B8C-83A1-F6EECF244321}">
                <p14:modId xmlns:p14="http://schemas.microsoft.com/office/powerpoint/2010/main" val="3074208482"/>
              </p:ext>
            </p:extLst>
          </p:nvPr>
        </p:nvGraphicFramePr>
        <p:xfrm>
          <a:off x="4374516" y="6159500"/>
          <a:ext cx="454025" cy="506413"/>
        </p:xfrm>
        <a:graphic>
          <a:graphicData uri="http://schemas.openxmlformats.org/presentationml/2006/ole">
            <mc:AlternateContent xmlns:mc="http://schemas.openxmlformats.org/markup-compatibility/2006">
              <mc:Choice xmlns:v="urn:schemas-microsoft-com:vml" Requires="v">
                <p:oleObj spid="_x0000_s17462" name="Equation" r:id="rId4" imgW="190440" imgH="215640" progId="Equation.3">
                  <p:embed/>
                </p:oleObj>
              </mc:Choice>
              <mc:Fallback>
                <p:oleObj name="Equation" r:id="rId4" imgW="190440" imgH="215640" progId="Equation.3">
                  <p:embed/>
                  <p:pic>
                    <p:nvPicPr>
                      <p:cNvPr id="0" name=""/>
                      <p:cNvPicPr>
                        <a:picLocks noChangeAspect="1" noChangeArrowheads="1"/>
                      </p:cNvPicPr>
                      <p:nvPr/>
                    </p:nvPicPr>
                    <p:blipFill>
                      <a:blip r:embed="rId5"/>
                      <a:srcRect/>
                      <a:stretch>
                        <a:fillRect/>
                      </a:stretch>
                    </p:blipFill>
                    <p:spPr bwMode="auto">
                      <a:xfrm>
                        <a:off x="4374516" y="6159500"/>
                        <a:ext cx="454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143083257"/>
              </p:ext>
            </p:extLst>
          </p:nvPr>
        </p:nvGraphicFramePr>
        <p:xfrm>
          <a:off x="1905000" y="4038600"/>
          <a:ext cx="423863" cy="506412"/>
        </p:xfrm>
        <a:graphic>
          <a:graphicData uri="http://schemas.openxmlformats.org/presentationml/2006/ole">
            <mc:AlternateContent xmlns:mc="http://schemas.openxmlformats.org/markup-compatibility/2006">
              <mc:Choice xmlns:v="urn:schemas-microsoft-com:vml" Requires="v">
                <p:oleObj spid="_x0000_s17463"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38600"/>
                        <a:ext cx="4238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bwMode="auto">
          <a:xfrm>
            <a:off x="4082666" y="3658282"/>
            <a:ext cx="547437" cy="50833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3871475" y="3462174"/>
            <a:ext cx="969818" cy="900549"/>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3660285" y="3251863"/>
            <a:ext cx="1503218" cy="1396337"/>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4" name="Oval 63"/>
          <p:cNvSpPr/>
          <p:nvPr/>
        </p:nvSpPr>
        <p:spPr bwMode="auto">
          <a:xfrm>
            <a:off x="3338075" y="3048000"/>
            <a:ext cx="2435028" cy="2057400"/>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5" name="Oval 64"/>
          <p:cNvSpPr/>
          <p:nvPr/>
        </p:nvSpPr>
        <p:spPr bwMode="auto">
          <a:xfrm>
            <a:off x="3114485" y="2822600"/>
            <a:ext cx="3091433" cy="279181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2" name="Oval 111"/>
          <p:cNvSpPr/>
          <p:nvPr/>
        </p:nvSpPr>
        <p:spPr bwMode="auto">
          <a:xfrm>
            <a:off x="2922298" y="2617920"/>
            <a:ext cx="3469638" cy="3465678"/>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22" name="Title 1"/>
          <p:cNvSpPr>
            <a:spLocks noGrp="1"/>
          </p:cNvSpPr>
          <p:nvPr>
            <p:ph type="title"/>
          </p:nvPr>
        </p:nvSpPr>
        <p:spPr>
          <a:xfrm>
            <a:off x="685800" y="701675"/>
            <a:ext cx="7863840" cy="365125"/>
          </a:xfrm>
        </p:spPr>
        <p:txBody>
          <a:bodyPr/>
          <a:lstStyle/>
          <a:p>
            <a:r>
              <a:rPr lang="en-US" sz="4000" dirty="0" smtClean="0">
                <a:latin typeface="+mj-lt"/>
              </a:rPr>
              <a:t>Gradient Descent - Intuition</a:t>
            </a:r>
            <a:endParaRPr lang="en-US" sz="4000" dirty="0">
              <a:latin typeface="+mj-lt"/>
            </a:endParaRPr>
          </a:p>
        </p:txBody>
      </p:sp>
    </p:spTree>
    <p:extLst>
      <p:ext uri="{BB962C8B-B14F-4D97-AF65-F5344CB8AC3E}">
        <p14:creationId xmlns:p14="http://schemas.microsoft.com/office/powerpoint/2010/main" val="1056735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Weights are updating according to an algorithm called the gradient descent, an iterative procedure for finding the optimal parameters for a given model. </a:t>
            </a:r>
            <a:endParaRPr lang="en-US" sz="2000" dirty="0">
              <a:solidFill>
                <a:prstClr val="black"/>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2723455" y="2822601"/>
            <a:ext cx="0" cy="3651199"/>
          </a:xfrm>
          <a:prstGeom prst="line">
            <a:avLst/>
          </a:prstGeom>
          <a:solidFill>
            <a:schemeClr val="bg2"/>
          </a:solidFill>
          <a:ln w="57150" cap="flat" cmpd="sng" algn="ctr">
            <a:solidFill>
              <a:schemeClr val="tx1"/>
            </a:solidFill>
            <a:prstDash val="solid"/>
            <a:round/>
            <a:headEnd type="triangle" w="med" len="med"/>
            <a:tailEnd type="none" w="med" len="med"/>
          </a:ln>
          <a:effectLst/>
        </p:spPr>
      </p:cxnSp>
      <p:cxnSp>
        <p:nvCxnSpPr>
          <p:cNvPr id="58" name="Straight Connector 57"/>
          <p:cNvCxnSpPr/>
          <p:nvPr/>
        </p:nvCxnSpPr>
        <p:spPr bwMode="auto">
          <a:xfrm rot="5400000">
            <a:off x="4553079" y="3963224"/>
            <a:ext cx="0" cy="4417951"/>
          </a:xfrm>
          <a:prstGeom prst="line">
            <a:avLst/>
          </a:prstGeom>
          <a:solidFill>
            <a:schemeClr val="bg2"/>
          </a:solidFill>
          <a:ln w="57150" cap="flat" cmpd="sng" algn="ctr">
            <a:solidFill>
              <a:schemeClr val="tx1"/>
            </a:solidFill>
            <a:prstDash val="solid"/>
            <a:round/>
            <a:headEnd type="triangle" w="med" len="med"/>
            <a:tailEnd type="none" w="med" len="med"/>
          </a:ln>
          <a:effectLst/>
        </p:spPr>
      </p:cxnSp>
      <p:graphicFrame>
        <p:nvGraphicFramePr>
          <p:cNvPr id="13" name="Object 12"/>
          <p:cNvGraphicFramePr>
            <a:graphicFrameLocks noChangeAspect="1"/>
          </p:cNvGraphicFramePr>
          <p:nvPr>
            <p:extLst>
              <p:ext uri="{D42A27DB-BD31-4B8C-83A1-F6EECF244321}">
                <p14:modId xmlns:p14="http://schemas.microsoft.com/office/powerpoint/2010/main" val="567189006"/>
              </p:ext>
            </p:extLst>
          </p:nvPr>
        </p:nvGraphicFramePr>
        <p:xfrm>
          <a:off x="4374516" y="6159500"/>
          <a:ext cx="454025" cy="506413"/>
        </p:xfrm>
        <a:graphic>
          <a:graphicData uri="http://schemas.openxmlformats.org/presentationml/2006/ole">
            <mc:AlternateContent xmlns:mc="http://schemas.openxmlformats.org/markup-compatibility/2006">
              <mc:Choice xmlns:v="urn:schemas-microsoft-com:vml" Requires="v">
                <p:oleObj spid="_x0000_s18486" name="Equation" r:id="rId4" imgW="190440" imgH="215640" progId="Equation.3">
                  <p:embed/>
                </p:oleObj>
              </mc:Choice>
              <mc:Fallback>
                <p:oleObj name="Equation" r:id="rId4" imgW="190440" imgH="215640" progId="Equation.3">
                  <p:embed/>
                  <p:pic>
                    <p:nvPicPr>
                      <p:cNvPr id="0" name=""/>
                      <p:cNvPicPr>
                        <a:picLocks noChangeAspect="1" noChangeArrowheads="1"/>
                      </p:cNvPicPr>
                      <p:nvPr/>
                    </p:nvPicPr>
                    <p:blipFill>
                      <a:blip r:embed="rId5"/>
                      <a:srcRect/>
                      <a:stretch>
                        <a:fillRect/>
                      </a:stretch>
                    </p:blipFill>
                    <p:spPr bwMode="auto">
                      <a:xfrm>
                        <a:off x="4374516" y="6159500"/>
                        <a:ext cx="454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12503607"/>
              </p:ext>
            </p:extLst>
          </p:nvPr>
        </p:nvGraphicFramePr>
        <p:xfrm>
          <a:off x="1905000" y="4038600"/>
          <a:ext cx="423863" cy="506412"/>
        </p:xfrm>
        <a:graphic>
          <a:graphicData uri="http://schemas.openxmlformats.org/presentationml/2006/ole">
            <mc:AlternateContent xmlns:mc="http://schemas.openxmlformats.org/markup-compatibility/2006">
              <mc:Choice xmlns:v="urn:schemas-microsoft-com:vml" Requires="v">
                <p:oleObj spid="_x0000_s18487"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38600"/>
                        <a:ext cx="4238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bwMode="auto">
          <a:xfrm>
            <a:off x="4082666" y="3658282"/>
            <a:ext cx="547437" cy="50833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3871475" y="3462174"/>
            <a:ext cx="969818" cy="900549"/>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3660285" y="3251863"/>
            <a:ext cx="1503218" cy="1396337"/>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4" name="Oval 63"/>
          <p:cNvSpPr/>
          <p:nvPr/>
        </p:nvSpPr>
        <p:spPr bwMode="auto">
          <a:xfrm>
            <a:off x="3338075" y="3048000"/>
            <a:ext cx="2435028" cy="2057400"/>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5" name="Oval 64"/>
          <p:cNvSpPr/>
          <p:nvPr/>
        </p:nvSpPr>
        <p:spPr bwMode="auto">
          <a:xfrm>
            <a:off x="3114485" y="2822600"/>
            <a:ext cx="3091433" cy="279181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2" name="Oval 111"/>
          <p:cNvSpPr/>
          <p:nvPr/>
        </p:nvSpPr>
        <p:spPr bwMode="auto">
          <a:xfrm>
            <a:off x="2922298" y="2617920"/>
            <a:ext cx="3469638" cy="3465678"/>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4" name="Oval 113"/>
          <p:cNvSpPr/>
          <p:nvPr/>
        </p:nvSpPr>
        <p:spPr bwMode="auto">
          <a:xfrm>
            <a:off x="4593793" y="5605132"/>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22" name="Title 1"/>
          <p:cNvSpPr>
            <a:spLocks noGrp="1"/>
          </p:cNvSpPr>
          <p:nvPr>
            <p:ph type="title"/>
          </p:nvPr>
        </p:nvSpPr>
        <p:spPr>
          <a:xfrm>
            <a:off x="685800" y="701675"/>
            <a:ext cx="7863840" cy="365125"/>
          </a:xfrm>
        </p:spPr>
        <p:txBody>
          <a:bodyPr/>
          <a:lstStyle/>
          <a:p>
            <a:r>
              <a:rPr lang="en-US" sz="4000" dirty="0" smtClean="0">
                <a:latin typeface="+mj-lt"/>
              </a:rPr>
              <a:t>Gradient Descent - Intuition</a:t>
            </a:r>
            <a:endParaRPr lang="en-US" sz="4000" dirty="0">
              <a:latin typeface="+mj-lt"/>
            </a:endParaRPr>
          </a:p>
        </p:txBody>
      </p:sp>
    </p:spTree>
    <p:extLst>
      <p:ext uri="{BB962C8B-B14F-4D97-AF65-F5344CB8AC3E}">
        <p14:creationId xmlns:p14="http://schemas.microsoft.com/office/powerpoint/2010/main" val="1892463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Weights are updating according to an algorithm called the gradient descent, an iterative procedure for finding the optimal parameters for a given model. </a:t>
            </a:r>
            <a:endParaRPr lang="en-US" sz="2000" dirty="0">
              <a:solidFill>
                <a:prstClr val="black"/>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2723455" y="2822601"/>
            <a:ext cx="0" cy="3651199"/>
          </a:xfrm>
          <a:prstGeom prst="line">
            <a:avLst/>
          </a:prstGeom>
          <a:solidFill>
            <a:schemeClr val="bg2"/>
          </a:solidFill>
          <a:ln w="57150" cap="flat" cmpd="sng" algn="ctr">
            <a:solidFill>
              <a:schemeClr val="tx1"/>
            </a:solidFill>
            <a:prstDash val="solid"/>
            <a:round/>
            <a:headEnd type="triangle" w="med" len="med"/>
            <a:tailEnd type="none" w="med" len="med"/>
          </a:ln>
          <a:effectLst/>
        </p:spPr>
      </p:cxnSp>
      <p:cxnSp>
        <p:nvCxnSpPr>
          <p:cNvPr id="58" name="Straight Connector 57"/>
          <p:cNvCxnSpPr/>
          <p:nvPr/>
        </p:nvCxnSpPr>
        <p:spPr bwMode="auto">
          <a:xfrm rot="5400000">
            <a:off x="4553079" y="3963224"/>
            <a:ext cx="0" cy="4417951"/>
          </a:xfrm>
          <a:prstGeom prst="line">
            <a:avLst/>
          </a:prstGeom>
          <a:solidFill>
            <a:schemeClr val="bg2"/>
          </a:solidFill>
          <a:ln w="57150" cap="flat" cmpd="sng" algn="ctr">
            <a:solidFill>
              <a:schemeClr val="tx1"/>
            </a:solidFill>
            <a:prstDash val="solid"/>
            <a:round/>
            <a:headEnd type="triangle" w="med" len="med"/>
            <a:tailEnd type="none" w="med" len="med"/>
          </a:ln>
          <a:effectLst/>
        </p:spPr>
      </p:cxnSp>
      <p:graphicFrame>
        <p:nvGraphicFramePr>
          <p:cNvPr id="13" name="Object 12"/>
          <p:cNvGraphicFramePr>
            <a:graphicFrameLocks noChangeAspect="1"/>
          </p:cNvGraphicFramePr>
          <p:nvPr>
            <p:extLst>
              <p:ext uri="{D42A27DB-BD31-4B8C-83A1-F6EECF244321}">
                <p14:modId xmlns:p14="http://schemas.microsoft.com/office/powerpoint/2010/main" val="567189006"/>
              </p:ext>
            </p:extLst>
          </p:nvPr>
        </p:nvGraphicFramePr>
        <p:xfrm>
          <a:off x="4374516" y="6159500"/>
          <a:ext cx="454025" cy="506413"/>
        </p:xfrm>
        <a:graphic>
          <a:graphicData uri="http://schemas.openxmlformats.org/presentationml/2006/ole">
            <mc:AlternateContent xmlns:mc="http://schemas.openxmlformats.org/markup-compatibility/2006">
              <mc:Choice xmlns:v="urn:schemas-microsoft-com:vml" Requires="v">
                <p:oleObj spid="_x0000_s19510" name="Equation" r:id="rId4" imgW="190440" imgH="215640" progId="Equation.3">
                  <p:embed/>
                </p:oleObj>
              </mc:Choice>
              <mc:Fallback>
                <p:oleObj name="Equation" r:id="rId4" imgW="190440" imgH="215640" progId="Equation.3">
                  <p:embed/>
                  <p:pic>
                    <p:nvPicPr>
                      <p:cNvPr id="0" name=""/>
                      <p:cNvPicPr>
                        <a:picLocks noChangeAspect="1" noChangeArrowheads="1"/>
                      </p:cNvPicPr>
                      <p:nvPr/>
                    </p:nvPicPr>
                    <p:blipFill>
                      <a:blip r:embed="rId5"/>
                      <a:srcRect/>
                      <a:stretch>
                        <a:fillRect/>
                      </a:stretch>
                    </p:blipFill>
                    <p:spPr bwMode="auto">
                      <a:xfrm>
                        <a:off x="4374516" y="6159500"/>
                        <a:ext cx="454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12503607"/>
              </p:ext>
            </p:extLst>
          </p:nvPr>
        </p:nvGraphicFramePr>
        <p:xfrm>
          <a:off x="1905000" y="4038600"/>
          <a:ext cx="423863" cy="506412"/>
        </p:xfrm>
        <a:graphic>
          <a:graphicData uri="http://schemas.openxmlformats.org/presentationml/2006/ole">
            <mc:AlternateContent xmlns:mc="http://schemas.openxmlformats.org/markup-compatibility/2006">
              <mc:Choice xmlns:v="urn:schemas-microsoft-com:vml" Requires="v">
                <p:oleObj spid="_x0000_s19511"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38600"/>
                        <a:ext cx="4238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bwMode="auto">
          <a:xfrm>
            <a:off x="4082666" y="3658282"/>
            <a:ext cx="547437" cy="50833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3871475" y="3462174"/>
            <a:ext cx="969818" cy="900549"/>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3660285" y="3251863"/>
            <a:ext cx="1503218" cy="1396337"/>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4" name="Oval 63"/>
          <p:cNvSpPr/>
          <p:nvPr/>
        </p:nvSpPr>
        <p:spPr bwMode="auto">
          <a:xfrm>
            <a:off x="3338075" y="3048000"/>
            <a:ext cx="2435028" cy="2057400"/>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5" name="Oval 64"/>
          <p:cNvSpPr/>
          <p:nvPr/>
        </p:nvSpPr>
        <p:spPr bwMode="auto">
          <a:xfrm>
            <a:off x="3114485" y="2822600"/>
            <a:ext cx="3091433" cy="279181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2" name="Oval 111"/>
          <p:cNvSpPr/>
          <p:nvPr/>
        </p:nvSpPr>
        <p:spPr bwMode="auto">
          <a:xfrm>
            <a:off x="2922298" y="2617920"/>
            <a:ext cx="3469638" cy="3465678"/>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00" name="Oval 99"/>
          <p:cNvSpPr/>
          <p:nvPr/>
        </p:nvSpPr>
        <p:spPr bwMode="auto">
          <a:xfrm>
            <a:off x="4775894" y="5059158"/>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14" name="Oval 113"/>
          <p:cNvSpPr/>
          <p:nvPr/>
        </p:nvSpPr>
        <p:spPr bwMode="auto">
          <a:xfrm>
            <a:off x="4593793" y="5605132"/>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22" name="Title 1"/>
          <p:cNvSpPr>
            <a:spLocks noGrp="1"/>
          </p:cNvSpPr>
          <p:nvPr>
            <p:ph type="title"/>
          </p:nvPr>
        </p:nvSpPr>
        <p:spPr>
          <a:xfrm>
            <a:off x="685800" y="701675"/>
            <a:ext cx="7863840" cy="365125"/>
          </a:xfrm>
        </p:spPr>
        <p:txBody>
          <a:bodyPr/>
          <a:lstStyle/>
          <a:p>
            <a:r>
              <a:rPr lang="en-US" sz="4000" dirty="0" smtClean="0">
                <a:latin typeface="+mj-lt"/>
              </a:rPr>
              <a:t>Gradient Descent - Intuition</a:t>
            </a:r>
            <a:endParaRPr lang="en-US" sz="4000" dirty="0">
              <a:latin typeface="+mj-lt"/>
            </a:endParaRPr>
          </a:p>
        </p:txBody>
      </p:sp>
    </p:spTree>
    <p:extLst>
      <p:ext uri="{BB962C8B-B14F-4D97-AF65-F5344CB8AC3E}">
        <p14:creationId xmlns:p14="http://schemas.microsoft.com/office/powerpoint/2010/main" val="1892463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Weights are updating according to an algorithm called the gradient descent, an iterative procedure for finding the optimal parameters for a given model. </a:t>
            </a:r>
            <a:endParaRPr lang="en-US" sz="2000" dirty="0">
              <a:solidFill>
                <a:prstClr val="black"/>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2723455" y="2822601"/>
            <a:ext cx="0" cy="3651199"/>
          </a:xfrm>
          <a:prstGeom prst="line">
            <a:avLst/>
          </a:prstGeom>
          <a:solidFill>
            <a:schemeClr val="bg2"/>
          </a:solidFill>
          <a:ln w="57150" cap="flat" cmpd="sng" algn="ctr">
            <a:solidFill>
              <a:schemeClr val="tx1"/>
            </a:solidFill>
            <a:prstDash val="solid"/>
            <a:round/>
            <a:headEnd type="triangle" w="med" len="med"/>
            <a:tailEnd type="none" w="med" len="med"/>
          </a:ln>
          <a:effectLst/>
        </p:spPr>
      </p:cxnSp>
      <p:cxnSp>
        <p:nvCxnSpPr>
          <p:cNvPr id="58" name="Straight Connector 57"/>
          <p:cNvCxnSpPr/>
          <p:nvPr/>
        </p:nvCxnSpPr>
        <p:spPr bwMode="auto">
          <a:xfrm rot="5400000">
            <a:off x="4553079" y="3963224"/>
            <a:ext cx="0" cy="4417951"/>
          </a:xfrm>
          <a:prstGeom prst="line">
            <a:avLst/>
          </a:prstGeom>
          <a:solidFill>
            <a:schemeClr val="bg2"/>
          </a:solidFill>
          <a:ln w="57150" cap="flat" cmpd="sng" algn="ctr">
            <a:solidFill>
              <a:schemeClr val="tx1"/>
            </a:solidFill>
            <a:prstDash val="solid"/>
            <a:round/>
            <a:headEnd type="triangle" w="med" len="med"/>
            <a:tailEnd type="none" w="med" len="med"/>
          </a:ln>
          <a:effectLst/>
        </p:spPr>
      </p:cxnSp>
      <p:graphicFrame>
        <p:nvGraphicFramePr>
          <p:cNvPr id="13" name="Object 12"/>
          <p:cNvGraphicFramePr>
            <a:graphicFrameLocks noChangeAspect="1"/>
          </p:cNvGraphicFramePr>
          <p:nvPr>
            <p:extLst>
              <p:ext uri="{D42A27DB-BD31-4B8C-83A1-F6EECF244321}">
                <p14:modId xmlns:p14="http://schemas.microsoft.com/office/powerpoint/2010/main" val="567189006"/>
              </p:ext>
            </p:extLst>
          </p:nvPr>
        </p:nvGraphicFramePr>
        <p:xfrm>
          <a:off x="4374516" y="6159500"/>
          <a:ext cx="454025" cy="506413"/>
        </p:xfrm>
        <a:graphic>
          <a:graphicData uri="http://schemas.openxmlformats.org/presentationml/2006/ole">
            <mc:AlternateContent xmlns:mc="http://schemas.openxmlformats.org/markup-compatibility/2006">
              <mc:Choice xmlns:v="urn:schemas-microsoft-com:vml" Requires="v">
                <p:oleObj spid="_x0000_s20534" name="Equation" r:id="rId4" imgW="190440" imgH="215640" progId="Equation.3">
                  <p:embed/>
                </p:oleObj>
              </mc:Choice>
              <mc:Fallback>
                <p:oleObj name="Equation" r:id="rId4" imgW="190440" imgH="215640" progId="Equation.3">
                  <p:embed/>
                  <p:pic>
                    <p:nvPicPr>
                      <p:cNvPr id="0" name=""/>
                      <p:cNvPicPr>
                        <a:picLocks noChangeAspect="1" noChangeArrowheads="1"/>
                      </p:cNvPicPr>
                      <p:nvPr/>
                    </p:nvPicPr>
                    <p:blipFill>
                      <a:blip r:embed="rId5"/>
                      <a:srcRect/>
                      <a:stretch>
                        <a:fillRect/>
                      </a:stretch>
                    </p:blipFill>
                    <p:spPr bwMode="auto">
                      <a:xfrm>
                        <a:off x="4374516" y="6159500"/>
                        <a:ext cx="454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12503607"/>
              </p:ext>
            </p:extLst>
          </p:nvPr>
        </p:nvGraphicFramePr>
        <p:xfrm>
          <a:off x="1905000" y="4038600"/>
          <a:ext cx="423863" cy="506412"/>
        </p:xfrm>
        <a:graphic>
          <a:graphicData uri="http://schemas.openxmlformats.org/presentationml/2006/ole">
            <mc:AlternateContent xmlns:mc="http://schemas.openxmlformats.org/markup-compatibility/2006">
              <mc:Choice xmlns:v="urn:schemas-microsoft-com:vml" Requires="v">
                <p:oleObj spid="_x0000_s20535"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38600"/>
                        <a:ext cx="4238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bwMode="auto">
          <a:xfrm>
            <a:off x="4082666" y="3658282"/>
            <a:ext cx="547437" cy="50833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3871475" y="3462174"/>
            <a:ext cx="969818" cy="900549"/>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3660285" y="3251863"/>
            <a:ext cx="1503218" cy="1396337"/>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4" name="Oval 63"/>
          <p:cNvSpPr/>
          <p:nvPr/>
        </p:nvSpPr>
        <p:spPr bwMode="auto">
          <a:xfrm>
            <a:off x="3338075" y="3048000"/>
            <a:ext cx="2435028" cy="2057400"/>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5" name="Oval 64"/>
          <p:cNvSpPr/>
          <p:nvPr/>
        </p:nvSpPr>
        <p:spPr bwMode="auto">
          <a:xfrm>
            <a:off x="3114485" y="2822600"/>
            <a:ext cx="3091433" cy="279181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2" name="Oval 111"/>
          <p:cNvSpPr/>
          <p:nvPr/>
        </p:nvSpPr>
        <p:spPr bwMode="auto">
          <a:xfrm>
            <a:off x="2922298" y="2617920"/>
            <a:ext cx="3469638" cy="3465678"/>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00" name="Oval 99"/>
          <p:cNvSpPr/>
          <p:nvPr/>
        </p:nvSpPr>
        <p:spPr bwMode="auto">
          <a:xfrm>
            <a:off x="4775894" y="5059158"/>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04" name="Oval 103"/>
          <p:cNvSpPr/>
          <p:nvPr/>
        </p:nvSpPr>
        <p:spPr bwMode="auto">
          <a:xfrm>
            <a:off x="4678787" y="4427118"/>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14" name="Oval 113"/>
          <p:cNvSpPr/>
          <p:nvPr/>
        </p:nvSpPr>
        <p:spPr bwMode="auto">
          <a:xfrm>
            <a:off x="4593793" y="5605132"/>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22" name="Title 1"/>
          <p:cNvSpPr>
            <a:spLocks noGrp="1"/>
          </p:cNvSpPr>
          <p:nvPr>
            <p:ph type="title"/>
          </p:nvPr>
        </p:nvSpPr>
        <p:spPr>
          <a:xfrm>
            <a:off x="685800" y="701675"/>
            <a:ext cx="7863840" cy="365125"/>
          </a:xfrm>
        </p:spPr>
        <p:txBody>
          <a:bodyPr/>
          <a:lstStyle/>
          <a:p>
            <a:r>
              <a:rPr lang="en-US" sz="4000" dirty="0" smtClean="0">
                <a:latin typeface="+mj-lt"/>
              </a:rPr>
              <a:t>Gradient Descent - Intuition</a:t>
            </a:r>
            <a:endParaRPr lang="en-US" sz="4000" dirty="0">
              <a:latin typeface="+mj-lt"/>
            </a:endParaRPr>
          </a:p>
        </p:txBody>
      </p:sp>
    </p:spTree>
    <p:extLst>
      <p:ext uri="{BB962C8B-B14F-4D97-AF65-F5344CB8AC3E}">
        <p14:creationId xmlns:p14="http://schemas.microsoft.com/office/powerpoint/2010/main" val="1892463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Weights are updating according to an algorithm called the gradient descent, an iterative procedure for finding the optimal parameters for a given model. </a:t>
            </a:r>
            <a:endParaRPr lang="en-US" sz="2000" dirty="0">
              <a:solidFill>
                <a:prstClr val="black"/>
              </a:solidFill>
              <a:latin typeface="Arial" panose="020B0604020202020204" pitchFamily="34" charset="0"/>
              <a:cs typeface="Arial" panose="020B0604020202020204" pitchFamily="34" charset="0"/>
            </a:endParaRPr>
          </a:p>
        </p:txBody>
      </p:sp>
      <p:cxnSp>
        <p:nvCxnSpPr>
          <p:cNvPr id="11" name="Straight Connector 10"/>
          <p:cNvCxnSpPr/>
          <p:nvPr/>
        </p:nvCxnSpPr>
        <p:spPr bwMode="auto">
          <a:xfrm>
            <a:off x="2723455" y="2822601"/>
            <a:ext cx="0" cy="3651199"/>
          </a:xfrm>
          <a:prstGeom prst="line">
            <a:avLst/>
          </a:prstGeom>
          <a:solidFill>
            <a:schemeClr val="bg2"/>
          </a:solidFill>
          <a:ln w="57150" cap="flat" cmpd="sng" algn="ctr">
            <a:solidFill>
              <a:schemeClr val="tx1"/>
            </a:solidFill>
            <a:prstDash val="solid"/>
            <a:round/>
            <a:headEnd type="triangle" w="med" len="med"/>
            <a:tailEnd type="none" w="med" len="med"/>
          </a:ln>
          <a:effectLst/>
        </p:spPr>
      </p:cxnSp>
      <p:cxnSp>
        <p:nvCxnSpPr>
          <p:cNvPr id="58" name="Straight Connector 57"/>
          <p:cNvCxnSpPr/>
          <p:nvPr/>
        </p:nvCxnSpPr>
        <p:spPr bwMode="auto">
          <a:xfrm rot="5400000">
            <a:off x="4553079" y="3963224"/>
            <a:ext cx="0" cy="4417951"/>
          </a:xfrm>
          <a:prstGeom prst="line">
            <a:avLst/>
          </a:prstGeom>
          <a:solidFill>
            <a:schemeClr val="bg2"/>
          </a:solidFill>
          <a:ln w="57150" cap="flat" cmpd="sng" algn="ctr">
            <a:solidFill>
              <a:schemeClr val="tx1"/>
            </a:solidFill>
            <a:prstDash val="solid"/>
            <a:round/>
            <a:headEnd type="triangle" w="med" len="med"/>
            <a:tailEnd type="none" w="med" len="med"/>
          </a:ln>
          <a:effectLst/>
        </p:spPr>
      </p:cxnSp>
      <p:graphicFrame>
        <p:nvGraphicFramePr>
          <p:cNvPr id="13" name="Object 12"/>
          <p:cNvGraphicFramePr>
            <a:graphicFrameLocks noChangeAspect="1"/>
          </p:cNvGraphicFramePr>
          <p:nvPr>
            <p:extLst>
              <p:ext uri="{D42A27DB-BD31-4B8C-83A1-F6EECF244321}">
                <p14:modId xmlns:p14="http://schemas.microsoft.com/office/powerpoint/2010/main" val="2886647284"/>
              </p:ext>
            </p:extLst>
          </p:nvPr>
        </p:nvGraphicFramePr>
        <p:xfrm>
          <a:off x="4374516" y="6159500"/>
          <a:ext cx="454025" cy="506413"/>
        </p:xfrm>
        <a:graphic>
          <a:graphicData uri="http://schemas.openxmlformats.org/presentationml/2006/ole">
            <mc:AlternateContent xmlns:mc="http://schemas.openxmlformats.org/markup-compatibility/2006">
              <mc:Choice xmlns:v="urn:schemas-microsoft-com:vml" Requires="v">
                <p:oleObj spid="_x0000_s21558" name="Equation" r:id="rId4" imgW="190440" imgH="215640" progId="Equation.3">
                  <p:embed/>
                </p:oleObj>
              </mc:Choice>
              <mc:Fallback>
                <p:oleObj name="Equation" r:id="rId4" imgW="190440" imgH="215640" progId="Equation.3">
                  <p:embed/>
                  <p:pic>
                    <p:nvPicPr>
                      <p:cNvPr id="0" name=""/>
                      <p:cNvPicPr>
                        <a:picLocks noChangeAspect="1" noChangeArrowheads="1"/>
                      </p:cNvPicPr>
                      <p:nvPr/>
                    </p:nvPicPr>
                    <p:blipFill>
                      <a:blip r:embed="rId5"/>
                      <a:srcRect/>
                      <a:stretch>
                        <a:fillRect/>
                      </a:stretch>
                    </p:blipFill>
                    <p:spPr bwMode="auto">
                      <a:xfrm>
                        <a:off x="4374516" y="6159500"/>
                        <a:ext cx="454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972262230"/>
              </p:ext>
            </p:extLst>
          </p:nvPr>
        </p:nvGraphicFramePr>
        <p:xfrm>
          <a:off x="1905000" y="4038600"/>
          <a:ext cx="423863" cy="506412"/>
        </p:xfrm>
        <a:graphic>
          <a:graphicData uri="http://schemas.openxmlformats.org/presentationml/2006/ole">
            <mc:AlternateContent xmlns:mc="http://schemas.openxmlformats.org/markup-compatibility/2006">
              <mc:Choice xmlns:v="urn:schemas-microsoft-com:vml" Requires="v">
                <p:oleObj spid="_x0000_s21559" name="Equation" r:id="rId6" imgW="177480" imgH="215640" progId="Equation.3">
                  <p:embed/>
                </p:oleObj>
              </mc:Choice>
              <mc:Fallback>
                <p:oleObj name="Equation" r:id="rId6" imgW="1774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4038600"/>
                        <a:ext cx="4238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Oval 16"/>
          <p:cNvSpPr/>
          <p:nvPr/>
        </p:nvSpPr>
        <p:spPr bwMode="auto">
          <a:xfrm>
            <a:off x="4082666" y="3658282"/>
            <a:ext cx="547437" cy="50833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2" name="Oval 61"/>
          <p:cNvSpPr/>
          <p:nvPr/>
        </p:nvSpPr>
        <p:spPr bwMode="auto">
          <a:xfrm>
            <a:off x="3871475" y="3462174"/>
            <a:ext cx="969818" cy="900549"/>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63" name="Oval 62"/>
          <p:cNvSpPr/>
          <p:nvPr/>
        </p:nvSpPr>
        <p:spPr bwMode="auto">
          <a:xfrm>
            <a:off x="3660285" y="3251863"/>
            <a:ext cx="1503218" cy="1396337"/>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4" name="Oval 63"/>
          <p:cNvSpPr/>
          <p:nvPr/>
        </p:nvSpPr>
        <p:spPr bwMode="auto">
          <a:xfrm>
            <a:off x="3338075" y="3048000"/>
            <a:ext cx="2435028" cy="2057400"/>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65" name="Oval 64"/>
          <p:cNvSpPr/>
          <p:nvPr/>
        </p:nvSpPr>
        <p:spPr bwMode="auto">
          <a:xfrm>
            <a:off x="3114485" y="2822600"/>
            <a:ext cx="3091433" cy="2791815"/>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12" name="Oval 111"/>
          <p:cNvSpPr/>
          <p:nvPr/>
        </p:nvSpPr>
        <p:spPr bwMode="auto">
          <a:xfrm>
            <a:off x="2922298" y="2617920"/>
            <a:ext cx="3469638" cy="3465678"/>
          </a:xfrm>
          <a:prstGeom prst="ellipse">
            <a:avLst/>
          </a:prstGeom>
          <a:solidFill>
            <a:srgbClr val="000000">
              <a:alpha val="50196"/>
            </a:srgbClr>
          </a:solidFill>
          <a:ln w="2857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indent="-231775" fontAlgn="base">
              <a:lnSpc>
                <a:spcPct val="106000"/>
              </a:lnSpc>
              <a:spcBef>
                <a:spcPct val="0"/>
              </a:spcBef>
              <a:spcAft>
                <a:spcPct val="0"/>
              </a:spcAft>
              <a:buFont typeface="Wingdings 2" pitchFamily="18" charset="2"/>
              <a:buNone/>
            </a:pPr>
            <a:endParaRPr lang="en-US" sz="2400">
              <a:latin typeface="Arial" charset="0"/>
            </a:endParaRPr>
          </a:p>
        </p:txBody>
      </p:sp>
      <p:sp>
        <p:nvSpPr>
          <p:cNvPr id="100" name="Oval 99"/>
          <p:cNvSpPr/>
          <p:nvPr/>
        </p:nvSpPr>
        <p:spPr bwMode="auto">
          <a:xfrm>
            <a:off x="4775894" y="5059158"/>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04" name="Oval 103"/>
          <p:cNvSpPr/>
          <p:nvPr/>
        </p:nvSpPr>
        <p:spPr bwMode="auto">
          <a:xfrm>
            <a:off x="4678787" y="4427118"/>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09" name="Oval 108"/>
          <p:cNvSpPr/>
          <p:nvPr/>
        </p:nvSpPr>
        <p:spPr bwMode="auto">
          <a:xfrm>
            <a:off x="4316045" y="3907160"/>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114" name="Oval 113"/>
          <p:cNvSpPr/>
          <p:nvPr/>
        </p:nvSpPr>
        <p:spPr bwMode="auto">
          <a:xfrm>
            <a:off x="4593793" y="5605132"/>
            <a:ext cx="162506" cy="181521"/>
          </a:xfrm>
          <a:prstGeom prst="ellipse">
            <a:avLst/>
          </a:prstGeom>
          <a:solidFill>
            <a:srgbClr val="D62728"/>
          </a:solidFill>
          <a:ln w="9525" cap="flat" cmpd="sng" algn="ctr">
            <a:solidFill>
              <a:srgbClr val="D62728"/>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22" name="Title 1"/>
          <p:cNvSpPr>
            <a:spLocks noGrp="1"/>
          </p:cNvSpPr>
          <p:nvPr>
            <p:ph type="title"/>
          </p:nvPr>
        </p:nvSpPr>
        <p:spPr>
          <a:xfrm>
            <a:off x="685800" y="701675"/>
            <a:ext cx="7863840" cy="365125"/>
          </a:xfrm>
        </p:spPr>
        <p:txBody>
          <a:bodyPr/>
          <a:lstStyle/>
          <a:p>
            <a:r>
              <a:rPr lang="en-US" sz="4000" dirty="0" smtClean="0">
                <a:latin typeface="+mj-lt"/>
              </a:rPr>
              <a:t>Gradient Descent - Intuition</a:t>
            </a:r>
            <a:endParaRPr lang="en-US" sz="4000" dirty="0">
              <a:latin typeface="+mj-lt"/>
            </a:endParaRPr>
          </a:p>
        </p:txBody>
      </p:sp>
    </p:spTree>
    <p:extLst>
      <p:ext uri="{BB962C8B-B14F-4D97-AF65-F5344CB8AC3E}">
        <p14:creationId xmlns:p14="http://schemas.microsoft.com/office/powerpoint/2010/main" val="30400893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Meta-Evaluation</a:t>
            </a:r>
            <a:endParaRPr lang="en-US" sz="4000" dirty="0">
              <a:solidFill>
                <a:schemeClr val="tx1">
                  <a:lumMod val="85000"/>
                  <a:lumOff val="15000"/>
                </a:schemeClr>
              </a:solidFill>
              <a:latin typeface="+mj-lt"/>
            </a:endParaRPr>
          </a:p>
        </p:txBody>
      </p:sp>
    </p:spTree>
    <p:extLst>
      <p:ext uri="{BB962C8B-B14F-4D97-AF65-F5344CB8AC3E}">
        <p14:creationId xmlns:p14="http://schemas.microsoft.com/office/powerpoint/2010/main" val="1129422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Meta-Evaluation</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indent="0">
              <a:spcBef>
                <a:spcPts val="1800"/>
              </a:spcBef>
            </a:pPr>
            <a:r>
              <a:rPr lang="en-US" sz="2000" b="1" dirty="0" smtClean="0">
                <a:solidFill>
                  <a:schemeClr val="tx1">
                    <a:lumMod val="85000"/>
                    <a:lumOff val="15000"/>
                  </a:schemeClr>
                </a:solidFill>
                <a:latin typeface="+mj-lt"/>
              </a:rPr>
              <a:t>Advantages:</a:t>
            </a:r>
          </a:p>
          <a:p>
            <a:pPr>
              <a:spcBef>
                <a:spcPts val="1800"/>
              </a:spcBef>
              <a:buFont typeface="Wingdings" pitchFamily="2" charset="2"/>
              <a:buChar char="§"/>
            </a:pPr>
            <a:r>
              <a:rPr lang="en-US" sz="2000" dirty="0" smtClean="0">
                <a:solidFill>
                  <a:schemeClr val="tx1">
                    <a:lumMod val="85000"/>
                    <a:lumOff val="15000"/>
                  </a:schemeClr>
                </a:solidFill>
                <a:latin typeface="+mj-lt"/>
              </a:rPr>
              <a:t>Neural networks give amazing flexibility to fit complex and non-linear functions</a:t>
            </a:r>
            <a:endParaRPr lang="en-US" sz="2000" dirty="0">
              <a:solidFill>
                <a:schemeClr val="tx1">
                  <a:lumMod val="85000"/>
                  <a:lumOff val="15000"/>
                </a:schemeClr>
              </a:solidFill>
              <a:latin typeface="+mj-lt"/>
            </a:endParaRPr>
          </a:p>
          <a:p>
            <a:pPr>
              <a:spcBef>
                <a:spcPts val="1800"/>
              </a:spcBef>
              <a:buFont typeface="Wingdings" pitchFamily="2" charset="2"/>
              <a:buChar char="§"/>
            </a:pPr>
            <a:r>
              <a:rPr lang="en-US" sz="2000" dirty="0" smtClean="0">
                <a:solidFill>
                  <a:schemeClr val="tx1">
                    <a:lumMod val="85000"/>
                    <a:lumOff val="15000"/>
                  </a:schemeClr>
                </a:solidFill>
                <a:latin typeface="+mj-lt"/>
              </a:rPr>
              <a:t>For this reason, Neural networks can produce impressive predictive results that exceed any of the algorithms we have previously </a:t>
            </a:r>
            <a:r>
              <a:rPr lang="en-US" sz="2000" dirty="0" smtClean="0">
                <a:solidFill>
                  <a:schemeClr val="tx1">
                    <a:lumMod val="85000"/>
                    <a:lumOff val="15000"/>
                  </a:schemeClr>
                </a:solidFill>
                <a:latin typeface="+mj-lt"/>
              </a:rPr>
              <a:t>learned</a:t>
            </a:r>
            <a:endParaRPr lang="en-US" sz="2000" dirty="0">
              <a:solidFill>
                <a:schemeClr val="tx1">
                  <a:lumMod val="85000"/>
                  <a:lumOff val="15000"/>
                </a:schemeClr>
              </a:solidFill>
              <a:latin typeface="+mj-lt"/>
            </a:endParaRPr>
          </a:p>
        </p:txBody>
      </p:sp>
    </p:spTree>
    <p:extLst>
      <p:ext uri="{BB962C8B-B14F-4D97-AF65-F5344CB8AC3E}">
        <p14:creationId xmlns:p14="http://schemas.microsoft.com/office/powerpoint/2010/main" val="2435783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Meta-Evaluation</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indent="0">
              <a:spcBef>
                <a:spcPts val="1800"/>
              </a:spcBef>
            </a:pPr>
            <a:r>
              <a:rPr lang="en-US" sz="2000" b="1" dirty="0" smtClean="0">
                <a:solidFill>
                  <a:schemeClr val="tx1">
                    <a:lumMod val="85000"/>
                    <a:lumOff val="15000"/>
                  </a:schemeClr>
                </a:solidFill>
                <a:latin typeface="+mj-lt"/>
              </a:rPr>
              <a:t>Advantages:</a:t>
            </a:r>
          </a:p>
          <a:p>
            <a:pPr>
              <a:spcBef>
                <a:spcPts val="1800"/>
              </a:spcBef>
              <a:buFont typeface="Wingdings" pitchFamily="2" charset="2"/>
              <a:buChar char="§"/>
            </a:pPr>
            <a:r>
              <a:rPr lang="en-US" sz="2000" dirty="0" smtClean="0">
                <a:solidFill>
                  <a:schemeClr val="tx1">
                    <a:lumMod val="85000"/>
                    <a:lumOff val="15000"/>
                  </a:schemeClr>
                </a:solidFill>
                <a:latin typeface="+mj-lt"/>
              </a:rPr>
              <a:t>Neural networks give amazing flexibility to fit complex and non-linear functions</a:t>
            </a:r>
            <a:endParaRPr lang="en-US" sz="2000" dirty="0">
              <a:solidFill>
                <a:schemeClr val="tx1">
                  <a:lumMod val="85000"/>
                  <a:lumOff val="15000"/>
                </a:schemeClr>
              </a:solidFill>
              <a:latin typeface="+mj-lt"/>
            </a:endParaRPr>
          </a:p>
          <a:p>
            <a:pPr>
              <a:spcBef>
                <a:spcPts val="1800"/>
              </a:spcBef>
              <a:buFont typeface="Wingdings" pitchFamily="2" charset="2"/>
              <a:buChar char="§"/>
            </a:pPr>
            <a:r>
              <a:rPr lang="en-US" sz="2000" dirty="0" smtClean="0">
                <a:solidFill>
                  <a:schemeClr val="tx1">
                    <a:lumMod val="85000"/>
                    <a:lumOff val="15000"/>
                  </a:schemeClr>
                </a:solidFill>
                <a:latin typeface="+mj-lt"/>
              </a:rPr>
              <a:t>For this reason, Neural networks can produce impressive predictive results that exceed any of the algorithms we have previously learned</a:t>
            </a:r>
            <a:endParaRPr lang="en-US" sz="2000" dirty="0">
              <a:solidFill>
                <a:schemeClr val="tx1">
                  <a:lumMod val="85000"/>
                  <a:lumOff val="15000"/>
                </a:schemeClr>
              </a:solidFill>
              <a:latin typeface="+mj-lt"/>
            </a:endParaRPr>
          </a:p>
          <a:p>
            <a:pPr marL="0" indent="0">
              <a:spcBef>
                <a:spcPts val="1800"/>
              </a:spcBef>
            </a:pPr>
            <a:r>
              <a:rPr lang="en-US" sz="2000" b="1" dirty="0">
                <a:solidFill>
                  <a:schemeClr val="tx1">
                    <a:lumMod val="85000"/>
                    <a:lumOff val="15000"/>
                  </a:schemeClr>
                </a:solidFill>
                <a:latin typeface="+mj-lt"/>
              </a:rPr>
              <a:t>Disadvantages:</a:t>
            </a:r>
          </a:p>
          <a:p>
            <a:pPr>
              <a:spcBef>
                <a:spcPts val="1800"/>
              </a:spcBef>
              <a:buFont typeface="Wingdings" pitchFamily="2" charset="2"/>
              <a:buChar char="§"/>
            </a:pPr>
            <a:r>
              <a:rPr lang="en-US" sz="2000" dirty="0" smtClean="0">
                <a:solidFill>
                  <a:schemeClr val="tx1">
                    <a:lumMod val="85000"/>
                    <a:lumOff val="15000"/>
                  </a:schemeClr>
                </a:solidFill>
                <a:latin typeface="+mj-lt"/>
              </a:rPr>
              <a:t>Neural networks can be computationally expensive, requiring a lot of time / processing power</a:t>
            </a:r>
          </a:p>
          <a:p>
            <a:pPr>
              <a:spcBef>
                <a:spcPts val="1800"/>
              </a:spcBef>
              <a:buFont typeface="Wingdings" pitchFamily="2" charset="2"/>
              <a:buChar char="§"/>
            </a:pPr>
            <a:r>
              <a:rPr lang="en-US" sz="2000" dirty="0" smtClean="0">
                <a:solidFill>
                  <a:schemeClr val="tx1">
                    <a:lumMod val="85000"/>
                    <a:lumOff val="15000"/>
                  </a:schemeClr>
                </a:solidFill>
                <a:latin typeface="+mj-lt"/>
              </a:rPr>
              <a:t>Neural networks function as a “black box” with low interpretive value</a:t>
            </a:r>
          </a:p>
        </p:txBody>
      </p:sp>
    </p:spTree>
    <p:extLst>
      <p:ext uri="{BB962C8B-B14F-4D97-AF65-F5344CB8AC3E}">
        <p14:creationId xmlns:p14="http://schemas.microsoft.com/office/powerpoint/2010/main" val="1680544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Agenda</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spcBef>
                <a:spcPts val="1800"/>
              </a:spcBef>
              <a:buChar char="§"/>
            </a:pPr>
            <a:r>
              <a:rPr lang="en-US" sz="3200" b="1" dirty="0" smtClean="0">
                <a:solidFill>
                  <a:schemeClr val="tx1">
                    <a:lumMod val="85000"/>
                    <a:lumOff val="15000"/>
                  </a:schemeClr>
                </a:solidFill>
                <a:latin typeface="+mj-lt"/>
              </a:rPr>
              <a:t>Introduction to the Brain</a:t>
            </a:r>
          </a:p>
          <a:p>
            <a:pPr>
              <a:spcBef>
                <a:spcPts val="1800"/>
              </a:spcBef>
              <a:buChar char="§"/>
            </a:pPr>
            <a:r>
              <a:rPr lang="en-US" sz="3200" b="1" dirty="0" smtClean="0">
                <a:solidFill>
                  <a:schemeClr val="tx1">
                    <a:lumMod val="85000"/>
                    <a:lumOff val="15000"/>
                  </a:schemeClr>
                </a:solidFill>
                <a:latin typeface="+mj-lt"/>
              </a:rPr>
              <a:t>Introduction to Neural Networks</a:t>
            </a:r>
          </a:p>
          <a:p>
            <a:pPr>
              <a:spcBef>
                <a:spcPts val="1800"/>
              </a:spcBef>
              <a:buChar char="§"/>
            </a:pPr>
            <a:r>
              <a:rPr lang="en-US" sz="3200" b="1" dirty="0" smtClean="0">
                <a:solidFill>
                  <a:schemeClr val="tx1">
                    <a:lumMod val="85000"/>
                    <a:lumOff val="15000"/>
                  </a:schemeClr>
                </a:solidFill>
                <a:latin typeface="+mj-lt"/>
              </a:rPr>
              <a:t>Gradient Descent</a:t>
            </a:r>
          </a:p>
          <a:p>
            <a:pPr>
              <a:spcBef>
                <a:spcPts val="1800"/>
              </a:spcBef>
              <a:buChar char="§"/>
            </a:pPr>
            <a:r>
              <a:rPr lang="en-US" sz="3200" b="1" u="sng" dirty="0" smtClean="0">
                <a:solidFill>
                  <a:schemeClr val="tx1">
                    <a:lumMod val="85000"/>
                    <a:lumOff val="15000"/>
                  </a:schemeClr>
                </a:solidFill>
                <a:latin typeface="+mj-lt"/>
              </a:rPr>
              <a:t>Resources </a:t>
            </a:r>
            <a:r>
              <a:rPr lang="en-US" sz="3200" b="1" u="sng" dirty="0" smtClean="0">
                <a:solidFill>
                  <a:schemeClr val="tx1">
                    <a:lumMod val="85000"/>
                    <a:lumOff val="15000"/>
                  </a:schemeClr>
                </a:solidFill>
                <a:latin typeface="+mj-lt"/>
              </a:rPr>
              <a:t>for Further Study</a:t>
            </a:r>
          </a:p>
        </p:txBody>
      </p:sp>
    </p:spTree>
    <p:extLst>
      <p:ext uri="{BB962C8B-B14F-4D97-AF65-F5344CB8AC3E}">
        <p14:creationId xmlns:p14="http://schemas.microsoft.com/office/powerpoint/2010/main" val="3050453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707886"/>
          </a:xfrm>
          <a:prstGeom prst="rect">
            <a:avLst/>
          </a:prstGeom>
          <a:noFill/>
        </p:spPr>
        <p:txBody>
          <a:bodyPr wrap="square" rtlCol="0">
            <a:spAutoFit/>
          </a:bodyPr>
          <a:lstStyle/>
          <a:p>
            <a:r>
              <a:rPr lang="en-US" sz="2000" b="1" dirty="0" smtClean="0">
                <a:solidFill>
                  <a:prstClr val="black"/>
                </a:solidFill>
                <a:latin typeface="Arial" panose="020B0604020202020204" pitchFamily="34" charset="0"/>
                <a:cs typeface="Arial" panose="020B0604020202020204" pitchFamily="34" charset="0"/>
              </a:rPr>
              <a:t>Michael Neilson </a:t>
            </a:r>
            <a:r>
              <a:rPr lang="en-US" sz="2000" dirty="0" smtClean="0">
                <a:solidFill>
                  <a:prstClr val="black"/>
                </a:solidFill>
                <a:latin typeface="Arial" panose="020B0604020202020204" pitchFamily="34" charset="0"/>
                <a:cs typeface="Arial" panose="020B0604020202020204" pitchFamily="34" charset="0"/>
              </a:rPr>
              <a:t>has a free book called </a:t>
            </a:r>
            <a:r>
              <a:rPr lang="en-US" sz="2000" b="1" dirty="0" smtClean="0">
                <a:solidFill>
                  <a:srgbClr val="FF7F0E"/>
                </a:solidFill>
                <a:latin typeface="Arial" panose="020B0604020202020204" pitchFamily="34" charset="0"/>
                <a:cs typeface="Arial" panose="020B0604020202020204" pitchFamily="34" charset="0"/>
                <a:hlinkClick r:id="rId3"/>
              </a:rPr>
              <a:t>Neural Networks and Deep Learning</a:t>
            </a:r>
            <a:endParaRPr lang="en-US" sz="2000" dirty="0" smtClean="0">
              <a:solidFill>
                <a:srgbClr val="FF7F0E"/>
              </a:solidFill>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Resources</a:t>
            </a:r>
            <a:endParaRPr lang="en-US" sz="4000" dirty="0">
              <a:latin typeface="+mj-lt"/>
            </a:endParaRPr>
          </a:p>
        </p:txBody>
      </p:sp>
      <p:pic>
        <p:nvPicPr>
          <p:cNvPr id="31746" name="Picture 2" descr="http://michaelnielsen.org/images/m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962" y="2057400"/>
            <a:ext cx="3446050" cy="38955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5800" y="2057400"/>
            <a:ext cx="4267200" cy="3785652"/>
          </a:xfrm>
          <a:prstGeom prst="rect">
            <a:avLst/>
          </a:prstGeom>
          <a:noFill/>
        </p:spPr>
        <p:txBody>
          <a:bodyPr wrap="square" rtlCol="0">
            <a:spAutoFit/>
          </a:bodyPr>
          <a:lstStyle/>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Ch. 1: Using Neural Networks to recognize handwritten digits</a:t>
            </a:r>
          </a:p>
          <a:p>
            <a:pPr marL="342900" indent="-342900">
              <a:buFont typeface="Wingdings" panose="05000000000000000000" pitchFamily="2" charset="2"/>
              <a:buChar char="§"/>
            </a:pPr>
            <a:endParaRPr lang="en-US" sz="2000" dirty="0">
              <a:solidFill>
                <a:prstClr val="black"/>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Ch. 2: How the </a:t>
            </a:r>
            <a:r>
              <a:rPr lang="en-US" sz="2000" dirty="0" err="1" smtClean="0">
                <a:solidFill>
                  <a:prstClr val="black"/>
                </a:solidFill>
                <a:latin typeface="Arial" panose="020B0604020202020204" pitchFamily="34" charset="0"/>
                <a:cs typeface="Arial" panose="020B0604020202020204" pitchFamily="34" charset="0"/>
              </a:rPr>
              <a:t>backpropagation</a:t>
            </a:r>
            <a:r>
              <a:rPr lang="en-US" sz="2000" dirty="0" smtClean="0">
                <a:solidFill>
                  <a:prstClr val="black"/>
                </a:solidFill>
                <a:latin typeface="Arial" panose="020B0604020202020204" pitchFamily="34" charset="0"/>
                <a:cs typeface="Arial" panose="020B0604020202020204" pitchFamily="34" charset="0"/>
              </a:rPr>
              <a:t> algorithm works</a:t>
            </a:r>
          </a:p>
          <a:p>
            <a:pPr marL="342900" indent="-342900">
              <a:buFont typeface="Wingdings" panose="05000000000000000000" pitchFamily="2" charset="2"/>
              <a:buChar char="§"/>
            </a:pPr>
            <a:endParaRPr lang="en-US" sz="2000" dirty="0">
              <a:solidFill>
                <a:prstClr val="black"/>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Ch. 3: Improving the way the neural networks learn</a:t>
            </a:r>
          </a:p>
          <a:p>
            <a:pPr marL="342900" indent="-342900">
              <a:buFont typeface="Wingdings" panose="05000000000000000000" pitchFamily="2" charset="2"/>
              <a:buChar char="§"/>
            </a:pPr>
            <a:endParaRPr lang="en-US" sz="2000" dirty="0">
              <a:solidFill>
                <a:prstClr val="black"/>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Ch. 4: A visual proof that Neural Networks can compute any function</a:t>
            </a:r>
          </a:p>
        </p:txBody>
      </p:sp>
    </p:spTree>
    <p:extLst>
      <p:ext uri="{BB962C8B-B14F-4D97-AF65-F5344CB8AC3E}">
        <p14:creationId xmlns:p14="http://schemas.microsoft.com/office/powerpoint/2010/main" val="2852278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Agenda</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spcBef>
                <a:spcPts val="1800"/>
              </a:spcBef>
              <a:buChar char="§"/>
            </a:pPr>
            <a:r>
              <a:rPr lang="en-US" sz="3200" b="1" u="sng" dirty="0" smtClean="0">
                <a:solidFill>
                  <a:schemeClr val="tx1">
                    <a:lumMod val="85000"/>
                    <a:lumOff val="15000"/>
                  </a:schemeClr>
                </a:solidFill>
                <a:latin typeface="+mj-lt"/>
              </a:rPr>
              <a:t>Introduction to the Brain</a:t>
            </a:r>
          </a:p>
          <a:p>
            <a:pPr>
              <a:spcBef>
                <a:spcPts val="1800"/>
              </a:spcBef>
              <a:buChar char="§"/>
            </a:pPr>
            <a:r>
              <a:rPr lang="en-US" sz="3200" b="1" dirty="0" smtClean="0">
                <a:solidFill>
                  <a:schemeClr val="tx1">
                    <a:lumMod val="85000"/>
                    <a:lumOff val="15000"/>
                  </a:schemeClr>
                </a:solidFill>
                <a:latin typeface="+mj-lt"/>
              </a:rPr>
              <a:t>Introduction to Neural Networks</a:t>
            </a:r>
          </a:p>
          <a:p>
            <a:pPr>
              <a:spcBef>
                <a:spcPts val="1800"/>
              </a:spcBef>
              <a:buChar char="§"/>
            </a:pPr>
            <a:r>
              <a:rPr lang="en-US" sz="3200" b="1" dirty="0" smtClean="0">
                <a:solidFill>
                  <a:schemeClr val="tx1">
                    <a:lumMod val="85000"/>
                    <a:lumOff val="15000"/>
                  </a:schemeClr>
                </a:solidFill>
                <a:latin typeface="+mj-lt"/>
              </a:rPr>
              <a:t>Gradient Descent</a:t>
            </a:r>
          </a:p>
          <a:p>
            <a:pPr>
              <a:spcBef>
                <a:spcPts val="1800"/>
              </a:spcBef>
              <a:buChar char="§"/>
            </a:pPr>
            <a:r>
              <a:rPr lang="en-US" sz="3200" b="1" dirty="0" smtClean="0">
                <a:solidFill>
                  <a:schemeClr val="tx1">
                    <a:lumMod val="85000"/>
                    <a:lumOff val="15000"/>
                  </a:schemeClr>
                </a:solidFill>
                <a:latin typeface="+mj-lt"/>
              </a:rPr>
              <a:t>Resources </a:t>
            </a:r>
            <a:r>
              <a:rPr lang="en-US" sz="3200" b="1" dirty="0" smtClean="0">
                <a:solidFill>
                  <a:schemeClr val="tx1">
                    <a:lumMod val="85000"/>
                    <a:lumOff val="15000"/>
                  </a:schemeClr>
                </a:solidFill>
                <a:latin typeface="+mj-lt"/>
              </a:rPr>
              <a:t>for Further Study</a:t>
            </a:r>
          </a:p>
        </p:txBody>
      </p:sp>
    </p:spTree>
    <p:extLst>
      <p:ext uri="{BB962C8B-B14F-4D97-AF65-F5344CB8AC3E}">
        <p14:creationId xmlns:p14="http://schemas.microsoft.com/office/powerpoint/2010/main" val="15613051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85800" y="1235075"/>
            <a:ext cx="7863840" cy="1015663"/>
          </a:xfrm>
          <a:prstGeom prst="rect">
            <a:avLst/>
          </a:prstGeom>
          <a:noFill/>
        </p:spPr>
        <p:txBody>
          <a:bodyPr wrap="square" rtlCol="0">
            <a:spAutoFit/>
          </a:bodyPr>
          <a:lstStyle/>
          <a:p>
            <a:r>
              <a:rPr lang="en-US" sz="2000" b="1" dirty="0" smtClean="0">
                <a:solidFill>
                  <a:prstClr val="black"/>
                </a:solidFill>
                <a:latin typeface="Arial" panose="020B0604020202020204" pitchFamily="34" charset="0"/>
                <a:cs typeface="Arial" panose="020B0604020202020204" pitchFamily="34" charset="0"/>
              </a:rPr>
              <a:t>Geoffrey Hinton</a:t>
            </a:r>
            <a:r>
              <a:rPr lang="en-US" sz="2000" dirty="0" smtClean="0">
                <a:solidFill>
                  <a:prstClr val="black"/>
                </a:solidFill>
                <a:latin typeface="Arial" panose="020B0604020202020204" pitchFamily="34" charset="0"/>
                <a:cs typeface="Arial" panose="020B0604020202020204" pitchFamily="34" charset="0"/>
              </a:rPr>
              <a:t>, one of the pioneers of the deep learning movement, has an entire class on </a:t>
            </a:r>
            <a:r>
              <a:rPr lang="en-US" sz="2000" dirty="0" err="1" smtClean="0">
                <a:solidFill>
                  <a:prstClr val="black"/>
                </a:solidFill>
                <a:latin typeface="Arial" panose="020B0604020202020204" pitchFamily="34" charset="0"/>
                <a:cs typeface="Arial" panose="020B0604020202020204" pitchFamily="34" charset="0"/>
              </a:rPr>
              <a:t>Coursera</a:t>
            </a:r>
            <a:r>
              <a:rPr lang="en-US" sz="2000" dirty="0" smtClean="0">
                <a:solidFill>
                  <a:prstClr val="black"/>
                </a:solidFill>
                <a:latin typeface="Arial" panose="020B0604020202020204" pitchFamily="34" charset="0"/>
                <a:cs typeface="Arial" panose="020B0604020202020204" pitchFamily="34" charset="0"/>
              </a:rPr>
              <a:t> called </a:t>
            </a:r>
            <a:r>
              <a:rPr lang="en-US" sz="2000" dirty="0" smtClean="0">
                <a:solidFill>
                  <a:prstClr val="black"/>
                </a:solidFill>
                <a:latin typeface="Arial" panose="020B0604020202020204" pitchFamily="34" charset="0"/>
                <a:cs typeface="Arial" panose="020B0604020202020204" pitchFamily="34" charset="0"/>
                <a:hlinkClick r:id="rId3"/>
              </a:rPr>
              <a:t>Neural Networks for Machine Learning</a:t>
            </a:r>
            <a:endParaRPr lang="en-US" sz="2000" dirty="0" smtClean="0">
              <a:solidFill>
                <a:srgbClr val="FF7F0E"/>
              </a:solidFill>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Resources</a:t>
            </a:r>
            <a:endParaRPr lang="en-US" sz="4000" dirty="0">
              <a:latin typeface="+mj-lt"/>
            </a:endParaRPr>
          </a:p>
        </p:txBody>
      </p:sp>
      <p:sp>
        <p:nvSpPr>
          <p:cNvPr id="2" name="Rectangle 1"/>
          <p:cNvSpPr/>
          <p:nvPr/>
        </p:nvSpPr>
        <p:spPr>
          <a:xfrm>
            <a:off x="685800" y="2514600"/>
            <a:ext cx="4267200" cy="3785652"/>
          </a:xfrm>
          <a:prstGeom prst="rect">
            <a:avLst/>
          </a:prstGeom>
          <a:noFill/>
        </p:spPr>
        <p:txBody>
          <a:bodyPr wrap="square" rtlCol="0">
            <a:spAutoFit/>
          </a:bodyPr>
          <a:lstStyle/>
          <a:p>
            <a:r>
              <a:rPr lang="en-US" sz="2000" b="1" dirty="0" smtClean="0">
                <a:solidFill>
                  <a:prstClr val="black"/>
                </a:solidFill>
                <a:latin typeface="Arial" panose="020B0604020202020204" pitchFamily="34" charset="0"/>
                <a:cs typeface="Arial" panose="020B0604020202020204" pitchFamily="34" charset="0"/>
              </a:rPr>
              <a:t>Some of the topics that we didn’t cover</a:t>
            </a:r>
          </a:p>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Neural Networks with Feedback Loops – Recursive Neural Networks</a:t>
            </a:r>
          </a:p>
          <a:p>
            <a:pPr marL="342900" indent="-342900">
              <a:buFont typeface="Wingdings" panose="05000000000000000000" pitchFamily="2" charset="2"/>
              <a:buChar char="§"/>
            </a:pPr>
            <a:endParaRPr lang="en-US" sz="2000" dirty="0">
              <a:solidFill>
                <a:prstClr val="black"/>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err="1" smtClean="0">
                <a:solidFill>
                  <a:prstClr val="black"/>
                </a:solidFill>
                <a:latin typeface="Arial" panose="020B0604020202020204" pitchFamily="34" charset="0"/>
                <a:cs typeface="Arial" panose="020B0604020202020204" pitchFamily="34" charset="0"/>
              </a:rPr>
              <a:t>Ensembling</a:t>
            </a:r>
            <a:r>
              <a:rPr lang="en-US" sz="2000" dirty="0" smtClean="0">
                <a:solidFill>
                  <a:prstClr val="black"/>
                </a:solidFill>
                <a:latin typeface="Arial" panose="020B0604020202020204" pitchFamily="34" charset="0"/>
                <a:cs typeface="Arial" panose="020B0604020202020204" pitchFamily="34" charset="0"/>
              </a:rPr>
              <a:t> Neural Networks – Bayesian Model Averaging</a:t>
            </a:r>
          </a:p>
          <a:p>
            <a:pPr marL="342900" indent="-342900">
              <a:buFont typeface="Wingdings" panose="05000000000000000000" pitchFamily="2" charset="2"/>
              <a:buChar char="§"/>
            </a:pPr>
            <a:endParaRPr lang="en-US" sz="2000" dirty="0">
              <a:solidFill>
                <a:prstClr val="black"/>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sz="2000" dirty="0" smtClean="0">
                <a:solidFill>
                  <a:prstClr val="black"/>
                </a:solidFill>
                <a:latin typeface="Arial" panose="020B0604020202020204" pitchFamily="34" charset="0"/>
                <a:cs typeface="Arial" panose="020B0604020202020204" pitchFamily="34" charset="0"/>
              </a:rPr>
              <a:t>Unsupervised Neural Networks – Restricted </a:t>
            </a:r>
            <a:r>
              <a:rPr lang="en-US" sz="2000" dirty="0" err="1" smtClean="0">
                <a:solidFill>
                  <a:prstClr val="black"/>
                </a:solidFill>
                <a:latin typeface="Arial" panose="020B0604020202020204" pitchFamily="34" charset="0"/>
                <a:cs typeface="Arial" panose="020B0604020202020204" pitchFamily="34" charset="0"/>
              </a:rPr>
              <a:t>Boltzman</a:t>
            </a:r>
            <a:r>
              <a:rPr lang="en-US" sz="2000" dirty="0" smtClean="0">
                <a:solidFill>
                  <a:prstClr val="black"/>
                </a:solidFill>
                <a:latin typeface="Arial" panose="020B0604020202020204" pitchFamily="34" charset="0"/>
                <a:cs typeface="Arial" panose="020B0604020202020204" pitchFamily="34" charset="0"/>
              </a:rPr>
              <a:t> Machines (RBM)</a:t>
            </a:r>
          </a:p>
        </p:txBody>
      </p:sp>
      <p:pic>
        <p:nvPicPr>
          <p:cNvPr id="37890" name="Picture 2" descr="http://www.cs.toronto.edu/~hinton/geoff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36602"/>
            <a:ext cx="3122738" cy="416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88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Inspiration</a:t>
            </a:r>
            <a:endParaRPr lang="en-US" sz="4000" dirty="0">
              <a:solidFill>
                <a:schemeClr val="tx1">
                  <a:lumMod val="85000"/>
                  <a:lumOff val="15000"/>
                </a:schemeClr>
              </a:solidFill>
              <a:latin typeface="+mj-lt"/>
            </a:endParaRPr>
          </a:p>
        </p:txBody>
      </p:sp>
      <p:sp>
        <p:nvSpPr>
          <p:cNvPr id="5" name="TextBox 4"/>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Geoffrey Hinton, a pioneer in the resurgence of interest in Neural Networks shares an overview of the brain</a:t>
            </a:r>
            <a:r>
              <a:rPr lang="en-US" sz="2000" dirty="0">
                <a:solidFill>
                  <a:prstClr val="black"/>
                </a:solidFill>
                <a:latin typeface="Arial" panose="020B0604020202020204" pitchFamily="34" charset="0"/>
                <a:cs typeface="Arial" panose="020B0604020202020204" pitchFamily="34" charset="0"/>
              </a:rPr>
              <a:t>.</a:t>
            </a:r>
            <a:endParaRPr lang="en-US" sz="2000" dirty="0" smtClean="0">
              <a:solidFill>
                <a:prstClr val="black"/>
              </a:solidFill>
              <a:latin typeface="Arial" panose="020B0604020202020204" pitchFamily="34" charset="0"/>
              <a:cs typeface="Arial" panose="020B0604020202020204" pitchFamily="34" charset="0"/>
            </a:endParaRPr>
          </a:p>
        </p:txBody>
      </p:sp>
      <p:sp>
        <p:nvSpPr>
          <p:cNvPr id="6" name="Rectangle 5"/>
          <p:cNvSpPr/>
          <p:nvPr/>
        </p:nvSpPr>
        <p:spPr>
          <a:xfrm>
            <a:off x="914400" y="6172200"/>
            <a:ext cx="7363252" cy="369332"/>
          </a:xfrm>
          <a:prstGeom prst="rect">
            <a:avLst/>
          </a:prstGeom>
        </p:spPr>
        <p:txBody>
          <a:bodyPr>
            <a:spAutoFit/>
          </a:bodyPr>
          <a:lstStyle/>
          <a:p>
            <a:pPr algn="ctr"/>
            <a:r>
              <a:rPr lang="en-US" b="1" dirty="0" smtClean="0"/>
              <a:t>Source: </a:t>
            </a:r>
            <a:r>
              <a:rPr lang="en-US" dirty="0" smtClean="0"/>
              <a:t>https</a:t>
            </a:r>
            <a:r>
              <a:rPr lang="en-US" dirty="0"/>
              <a:t>://class.coursera.org/neuralnets-2012-001/lecture/7</a:t>
            </a:r>
          </a:p>
        </p:txBody>
      </p:sp>
      <p:pic>
        <p:nvPicPr>
          <p:cNvPr id="3" name="1 - 2 - What are neural networks- [8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9073" y="2286000"/>
            <a:ext cx="6245476" cy="3513079"/>
          </a:xfrm>
          <a:prstGeom prst="rect">
            <a:avLst/>
          </a:prstGeom>
          <a:ln w="38100">
            <a:solidFill>
              <a:schemeClr val="tx1">
                <a:lumMod val="50000"/>
                <a:lumOff val="50000"/>
              </a:schemeClr>
            </a:solidFill>
          </a:ln>
        </p:spPr>
      </p:pic>
    </p:spTree>
    <p:extLst>
      <p:ext uri="{BB962C8B-B14F-4D97-AF65-F5344CB8AC3E}">
        <p14:creationId xmlns:p14="http://schemas.microsoft.com/office/powerpoint/2010/main" val="481085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1675"/>
            <a:ext cx="7863840" cy="365125"/>
          </a:xfrm>
        </p:spPr>
        <p:txBody>
          <a:bodyPr/>
          <a:lstStyle/>
          <a:p>
            <a:r>
              <a:rPr lang="en-US" sz="4000" dirty="0" smtClean="0">
                <a:solidFill>
                  <a:schemeClr val="tx1">
                    <a:lumMod val="85000"/>
                    <a:lumOff val="15000"/>
                  </a:schemeClr>
                </a:solidFill>
                <a:latin typeface="+mj-lt"/>
              </a:rPr>
              <a:t>Agenda</a:t>
            </a:r>
            <a:endParaRPr lang="en-US" sz="4000" dirty="0">
              <a:solidFill>
                <a:schemeClr val="tx1">
                  <a:lumMod val="85000"/>
                  <a:lumOff val="15000"/>
                </a:schemeClr>
              </a:solidFill>
              <a:latin typeface="+mj-lt"/>
            </a:endParaRPr>
          </a:p>
        </p:txBody>
      </p:sp>
      <p:sp>
        <p:nvSpPr>
          <p:cNvPr id="3" name="Content Placeholder 2"/>
          <p:cNvSpPr>
            <a:spLocks noGrp="1"/>
          </p:cNvSpPr>
          <p:nvPr>
            <p:ph idx="1"/>
          </p:nvPr>
        </p:nvSpPr>
        <p:spPr>
          <a:xfrm>
            <a:off x="685800" y="1371600"/>
            <a:ext cx="8051800" cy="480790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spcBef>
                <a:spcPts val="1800"/>
              </a:spcBef>
              <a:buChar char="§"/>
            </a:pPr>
            <a:r>
              <a:rPr lang="en-US" sz="3200" b="1" dirty="0" smtClean="0">
                <a:solidFill>
                  <a:schemeClr val="tx1">
                    <a:lumMod val="85000"/>
                    <a:lumOff val="15000"/>
                  </a:schemeClr>
                </a:solidFill>
                <a:latin typeface="+mj-lt"/>
              </a:rPr>
              <a:t>Introduction to the Brain</a:t>
            </a:r>
          </a:p>
          <a:p>
            <a:pPr>
              <a:spcBef>
                <a:spcPts val="1800"/>
              </a:spcBef>
              <a:buChar char="§"/>
            </a:pPr>
            <a:r>
              <a:rPr lang="en-US" sz="3200" b="1" u="sng" dirty="0" smtClean="0">
                <a:solidFill>
                  <a:schemeClr val="tx1">
                    <a:lumMod val="85000"/>
                    <a:lumOff val="15000"/>
                  </a:schemeClr>
                </a:solidFill>
                <a:latin typeface="+mj-lt"/>
              </a:rPr>
              <a:t>Introduction to Neural Networks</a:t>
            </a:r>
          </a:p>
          <a:p>
            <a:pPr>
              <a:spcBef>
                <a:spcPts val="1800"/>
              </a:spcBef>
              <a:buChar char="§"/>
            </a:pPr>
            <a:r>
              <a:rPr lang="en-US" sz="3200" b="1" dirty="0" smtClean="0">
                <a:solidFill>
                  <a:schemeClr val="tx1">
                    <a:lumMod val="85000"/>
                    <a:lumOff val="15000"/>
                  </a:schemeClr>
                </a:solidFill>
                <a:latin typeface="+mj-lt"/>
              </a:rPr>
              <a:t>Gradient Descent</a:t>
            </a:r>
          </a:p>
          <a:p>
            <a:pPr>
              <a:spcBef>
                <a:spcPts val="1800"/>
              </a:spcBef>
              <a:buChar char="§"/>
            </a:pPr>
            <a:r>
              <a:rPr lang="en-US" sz="3200" b="1" dirty="0" smtClean="0">
                <a:solidFill>
                  <a:schemeClr val="tx1">
                    <a:lumMod val="85000"/>
                    <a:lumOff val="15000"/>
                  </a:schemeClr>
                </a:solidFill>
                <a:latin typeface="+mj-lt"/>
              </a:rPr>
              <a:t>Resources </a:t>
            </a:r>
            <a:r>
              <a:rPr lang="en-US" sz="3200" b="1" dirty="0" smtClean="0">
                <a:solidFill>
                  <a:schemeClr val="tx1">
                    <a:lumMod val="85000"/>
                    <a:lumOff val="15000"/>
                  </a:schemeClr>
                </a:solidFill>
                <a:latin typeface="+mj-lt"/>
              </a:rPr>
              <a:t>for Further Study</a:t>
            </a:r>
          </a:p>
        </p:txBody>
      </p:sp>
    </p:spTree>
    <p:extLst>
      <p:ext uri="{BB962C8B-B14F-4D97-AF65-F5344CB8AC3E}">
        <p14:creationId xmlns:p14="http://schemas.microsoft.com/office/powerpoint/2010/main" val="2851422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bwMode="auto">
          <a:xfrm flipH="1">
            <a:off x="2299777" y="4384095"/>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Initially, in the 1960s, artificial neurons were modeled using something called a perceptron, which is a step function</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Perceptron</a:t>
            </a:r>
            <a:endParaRPr lang="en-US" sz="4000" dirty="0">
              <a:latin typeface="+mj-lt"/>
            </a:endParaRPr>
          </a:p>
        </p:txBody>
      </p:sp>
      <p:cxnSp>
        <p:nvCxnSpPr>
          <p:cNvPr id="4" name="Straight Connector 3"/>
          <p:cNvCxnSpPr/>
          <p:nvPr/>
        </p:nvCxnSpPr>
        <p:spPr bwMode="auto">
          <a:xfrm>
            <a:off x="2299777" y="3935238"/>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5" name="Straight Connector 4"/>
          <p:cNvCxnSpPr/>
          <p:nvPr/>
        </p:nvCxnSpPr>
        <p:spPr bwMode="auto">
          <a:xfrm flipV="1">
            <a:off x="2308246" y="4392438"/>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a:off x="2255837" y="2995854"/>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7" name="Oval 6"/>
          <p:cNvSpPr/>
          <p:nvPr/>
        </p:nvSpPr>
        <p:spPr bwMode="auto">
          <a:xfrm>
            <a:off x="1979737" y="359439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8" name="Oval 7"/>
          <p:cNvSpPr/>
          <p:nvPr/>
        </p:nvSpPr>
        <p:spPr bwMode="auto">
          <a:xfrm>
            <a:off x="1979737" y="266362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9" name="Oval 8"/>
          <p:cNvSpPr/>
          <p:nvPr/>
        </p:nvSpPr>
        <p:spPr bwMode="auto">
          <a:xfrm>
            <a:off x="1979737" y="452515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0" name="Oval 9"/>
          <p:cNvSpPr/>
          <p:nvPr/>
        </p:nvSpPr>
        <p:spPr bwMode="auto">
          <a:xfrm>
            <a:off x="1979737" y="545592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 name="Straight Connector 10"/>
          <p:cNvCxnSpPr/>
          <p:nvPr/>
        </p:nvCxnSpPr>
        <p:spPr bwMode="auto">
          <a:xfrm>
            <a:off x="4093022" y="4392438"/>
            <a:ext cx="3069778"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2" name="Straight Connector 11"/>
          <p:cNvCxnSpPr/>
          <p:nvPr/>
        </p:nvCxnSpPr>
        <p:spPr bwMode="auto">
          <a:xfrm>
            <a:off x="1212925" y="390211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3" name="Straight Connector 12"/>
          <p:cNvCxnSpPr/>
          <p:nvPr/>
        </p:nvCxnSpPr>
        <p:spPr bwMode="auto">
          <a:xfrm>
            <a:off x="1212925" y="484556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4" name="Straight Connector 13"/>
          <p:cNvCxnSpPr/>
          <p:nvPr/>
        </p:nvCxnSpPr>
        <p:spPr bwMode="auto">
          <a:xfrm>
            <a:off x="1212925" y="5789022"/>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5" name="Straight Connector 14"/>
          <p:cNvCxnSpPr/>
          <p:nvPr/>
        </p:nvCxnSpPr>
        <p:spPr bwMode="auto">
          <a:xfrm>
            <a:off x="1212925" y="2958665"/>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16" name="Oval 15"/>
          <p:cNvSpPr/>
          <p:nvPr/>
        </p:nvSpPr>
        <p:spPr bwMode="auto">
          <a:xfrm>
            <a:off x="3588322" y="4059772"/>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2034375872"/>
              </p:ext>
            </p:extLst>
          </p:nvPr>
        </p:nvGraphicFramePr>
        <p:xfrm>
          <a:off x="841375" y="2727151"/>
          <a:ext cx="363537" cy="508000"/>
        </p:xfrm>
        <a:graphic>
          <a:graphicData uri="http://schemas.openxmlformats.org/presentationml/2006/ole">
            <mc:AlternateContent xmlns:mc="http://schemas.openxmlformats.org/markup-compatibility/2006">
              <mc:Choice xmlns:v="urn:schemas-microsoft-com:vml" Requires="v">
                <p:oleObj spid="_x0000_s8652"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727151"/>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192669668"/>
              </p:ext>
            </p:extLst>
          </p:nvPr>
        </p:nvGraphicFramePr>
        <p:xfrm>
          <a:off x="827087" y="3641551"/>
          <a:ext cx="393700" cy="508000"/>
        </p:xfrm>
        <a:graphic>
          <a:graphicData uri="http://schemas.openxmlformats.org/presentationml/2006/ole">
            <mc:AlternateContent xmlns:mc="http://schemas.openxmlformats.org/markup-compatibility/2006">
              <mc:Choice xmlns:v="urn:schemas-microsoft-com:vml" Requires="v">
                <p:oleObj spid="_x0000_s8653"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 y="36415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97373508"/>
              </p:ext>
            </p:extLst>
          </p:nvPr>
        </p:nvGraphicFramePr>
        <p:xfrm>
          <a:off x="827087" y="4541663"/>
          <a:ext cx="393700" cy="538163"/>
        </p:xfrm>
        <a:graphic>
          <a:graphicData uri="http://schemas.openxmlformats.org/presentationml/2006/ole">
            <mc:AlternateContent xmlns:mc="http://schemas.openxmlformats.org/markup-compatibility/2006">
              <mc:Choice xmlns:v="urn:schemas-microsoft-com:vml" Requires="v">
                <p:oleObj spid="_x0000_s8654"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7" y="4541663"/>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525118565"/>
              </p:ext>
            </p:extLst>
          </p:nvPr>
        </p:nvGraphicFramePr>
        <p:xfrm>
          <a:off x="827087" y="5470351"/>
          <a:ext cx="393700" cy="508000"/>
        </p:xfrm>
        <a:graphic>
          <a:graphicData uri="http://schemas.openxmlformats.org/presentationml/2006/ole">
            <mc:AlternateContent xmlns:mc="http://schemas.openxmlformats.org/markup-compatibility/2006">
              <mc:Choice xmlns:v="urn:schemas-microsoft-com:vml" Requires="v">
                <p:oleObj spid="_x0000_s8655"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7" y="54703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513801401"/>
              </p:ext>
            </p:extLst>
          </p:nvPr>
        </p:nvGraphicFramePr>
        <p:xfrm>
          <a:off x="7239000" y="4216400"/>
          <a:ext cx="333375" cy="387350"/>
        </p:xfrm>
        <a:graphic>
          <a:graphicData uri="http://schemas.openxmlformats.org/presentationml/2006/ole">
            <mc:AlternateContent xmlns:mc="http://schemas.openxmlformats.org/markup-compatibility/2006">
              <mc:Choice xmlns:v="urn:schemas-microsoft-com:vml" Requires="v">
                <p:oleObj spid="_x0000_s8656" name="Equation" r:id="rId12" imgW="139680" imgH="164880" progId="Equation.3">
                  <p:embed/>
                </p:oleObj>
              </mc:Choice>
              <mc:Fallback>
                <p:oleObj name="Equation" r:id="rId12" imgW="139680" imgH="16488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9000" y="4216400"/>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39669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bwMode="auto">
          <a:xfrm flipH="1">
            <a:off x="2299777" y="4384095"/>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Initially, in the 1960s, artificial neurons were modeled using something called a perceptron, which is a step function</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Perceptron</a:t>
            </a:r>
            <a:endParaRPr lang="en-US" sz="4000" dirty="0">
              <a:latin typeface="+mj-lt"/>
            </a:endParaRPr>
          </a:p>
        </p:txBody>
      </p:sp>
      <p:cxnSp>
        <p:nvCxnSpPr>
          <p:cNvPr id="4" name="Straight Connector 3"/>
          <p:cNvCxnSpPr/>
          <p:nvPr/>
        </p:nvCxnSpPr>
        <p:spPr bwMode="auto">
          <a:xfrm>
            <a:off x="2299777" y="3935238"/>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5" name="Straight Connector 4"/>
          <p:cNvCxnSpPr/>
          <p:nvPr/>
        </p:nvCxnSpPr>
        <p:spPr bwMode="auto">
          <a:xfrm flipV="1">
            <a:off x="2308246" y="4392438"/>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a:off x="2255837" y="2995854"/>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7" name="Oval 6"/>
          <p:cNvSpPr/>
          <p:nvPr/>
        </p:nvSpPr>
        <p:spPr bwMode="auto">
          <a:xfrm>
            <a:off x="1979737" y="359439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8" name="Oval 7"/>
          <p:cNvSpPr/>
          <p:nvPr/>
        </p:nvSpPr>
        <p:spPr bwMode="auto">
          <a:xfrm>
            <a:off x="1979737" y="266362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9" name="Oval 8"/>
          <p:cNvSpPr/>
          <p:nvPr/>
        </p:nvSpPr>
        <p:spPr bwMode="auto">
          <a:xfrm>
            <a:off x="1979737" y="452515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0" name="Oval 9"/>
          <p:cNvSpPr/>
          <p:nvPr/>
        </p:nvSpPr>
        <p:spPr bwMode="auto">
          <a:xfrm>
            <a:off x="1979737" y="545592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 name="Straight Connector 10"/>
          <p:cNvCxnSpPr/>
          <p:nvPr/>
        </p:nvCxnSpPr>
        <p:spPr bwMode="auto">
          <a:xfrm>
            <a:off x="4093022" y="4392438"/>
            <a:ext cx="3069778"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2" name="Straight Connector 11"/>
          <p:cNvCxnSpPr/>
          <p:nvPr/>
        </p:nvCxnSpPr>
        <p:spPr bwMode="auto">
          <a:xfrm>
            <a:off x="1212925" y="390211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3" name="Straight Connector 12"/>
          <p:cNvCxnSpPr/>
          <p:nvPr/>
        </p:nvCxnSpPr>
        <p:spPr bwMode="auto">
          <a:xfrm>
            <a:off x="1212925" y="484556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4" name="Straight Connector 13"/>
          <p:cNvCxnSpPr/>
          <p:nvPr/>
        </p:nvCxnSpPr>
        <p:spPr bwMode="auto">
          <a:xfrm>
            <a:off x="1212925" y="5789022"/>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5" name="Straight Connector 14"/>
          <p:cNvCxnSpPr/>
          <p:nvPr/>
        </p:nvCxnSpPr>
        <p:spPr bwMode="auto">
          <a:xfrm>
            <a:off x="1212925" y="2958665"/>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16" name="Oval 15"/>
          <p:cNvSpPr/>
          <p:nvPr/>
        </p:nvSpPr>
        <p:spPr bwMode="auto">
          <a:xfrm>
            <a:off x="3588322" y="4059772"/>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3312445800"/>
              </p:ext>
            </p:extLst>
          </p:nvPr>
        </p:nvGraphicFramePr>
        <p:xfrm>
          <a:off x="841375" y="2727151"/>
          <a:ext cx="363537" cy="508000"/>
        </p:xfrm>
        <a:graphic>
          <a:graphicData uri="http://schemas.openxmlformats.org/presentationml/2006/ole">
            <mc:AlternateContent xmlns:mc="http://schemas.openxmlformats.org/markup-compatibility/2006">
              <mc:Choice xmlns:v="urn:schemas-microsoft-com:vml" Requires="v">
                <p:oleObj spid="_x0000_s37975"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727151"/>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725196650"/>
              </p:ext>
            </p:extLst>
          </p:nvPr>
        </p:nvGraphicFramePr>
        <p:xfrm>
          <a:off x="827087" y="3641551"/>
          <a:ext cx="393700" cy="508000"/>
        </p:xfrm>
        <a:graphic>
          <a:graphicData uri="http://schemas.openxmlformats.org/presentationml/2006/ole">
            <mc:AlternateContent xmlns:mc="http://schemas.openxmlformats.org/markup-compatibility/2006">
              <mc:Choice xmlns:v="urn:schemas-microsoft-com:vml" Requires="v">
                <p:oleObj spid="_x0000_s37976"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 y="36415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36079949"/>
              </p:ext>
            </p:extLst>
          </p:nvPr>
        </p:nvGraphicFramePr>
        <p:xfrm>
          <a:off x="827087" y="4541663"/>
          <a:ext cx="393700" cy="538163"/>
        </p:xfrm>
        <a:graphic>
          <a:graphicData uri="http://schemas.openxmlformats.org/presentationml/2006/ole">
            <mc:AlternateContent xmlns:mc="http://schemas.openxmlformats.org/markup-compatibility/2006">
              <mc:Choice xmlns:v="urn:schemas-microsoft-com:vml" Requires="v">
                <p:oleObj spid="_x0000_s37977"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7" y="4541663"/>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01859644"/>
              </p:ext>
            </p:extLst>
          </p:nvPr>
        </p:nvGraphicFramePr>
        <p:xfrm>
          <a:off x="827087" y="5470351"/>
          <a:ext cx="393700" cy="508000"/>
        </p:xfrm>
        <a:graphic>
          <a:graphicData uri="http://schemas.openxmlformats.org/presentationml/2006/ole">
            <mc:AlternateContent xmlns:mc="http://schemas.openxmlformats.org/markup-compatibility/2006">
              <mc:Choice xmlns:v="urn:schemas-microsoft-com:vml" Requires="v">
                <p:oleObj spid="_x0000_s37978"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7" y="54703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468781164"/>
              </p:ext>
            </p:extLst>
          </p:nvPr>
        </p:nvGraphicFramePr>
        <p:xfrm>
          <a:off x="2755075" y="3048000"/>
          <a:ext cx="423862" cy="508000"/>
        </p:xfrm>
        <a:graphic>
          <a:graphicData uri="http://schemas.openxmlformats.org/presentationml/2006/ole">
            <mc:AlternateContent xmlns:mc="http://schemas.openxmlformats.org/markup-compatibility/2006">
              <mc:Choice xmlns:v="urn:schemas-microsoft-com:vml" Requires="v">
                <p:oleObj spid="_x0000_s37979" name="Equation" r:id="rId12" imgW="177480" imgH="215640" progId="Equation.3">
                  <p:embed/>
                </p:oleObj>
              </mc:Choice>
              <mc:Fallback>
                <p:oleObj name="Equation" r:id="rId12" imgW="177480" imgH="215640" progId="Equation.3">
                  <p:embed/>
                  <p:pic>
                    <p:nvPicPr>
                      <p:cNvPr id="0" name=""/>
                      <p:cNvPicPr>
                        <a:picLocks noChangeAspect="1" noChangeArrowheads="1"/>
                      </p:cNvPicPr>
                      <p:nvPr/>
                    </p:nvPicPr>
                    <p:blipFill>
                      <a:blip r:embed="rId13"/>
                      <a:srcRect/>
                      <a:stretch>
                        <a:fillRect/>
                      </a:stretch>
                    </p:blipFill>
                    <p:spPr bwMode="auto">
                      <a:xfrm>
                        <a:off x="2755075" y="3048000"/>
                        <a:ext cx="4238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267519626"/>
              </p:ext>
            </p:extLst>
          </p:nvPr>
        </p:nvGraphicFramePr>
        <p:xfrm>
          <a:off x="2762250" y="3657600"/>
          <a:ext cx="454025" cy="508000"/>
        </p:xfrm>
        <a:graphic>
          <a:graphicData uri="http://schemas.openxmlformats.org/presentationml/2006/ole">
            <mc:AlternateContent xmlns:mc="http://schemas.openxmlformats.org/markup-compatibility/2006">
              <mc:Choice xmlns:v="urn:schemas-microsoft-com:vml" Requires="v">
                <p:oleObj spid="_x0000_s37980" name="Equation" r:id="rId14" imgW="190440" imgH="215640" progId="Equation.3">
                  <p:embed/>
                </p:oleObj>
              </mc:Choice>
              <mc:Fallback>
                <p:oleObj name="Equation" r:id="rId14" imgW="190440" imgH="215640" progId="Equation.3">
                  <p:embed/>
                  <p:pic>
                    <p:nvPicPr>
                      <p:cNvPr id="0" name=""/>
                      <p:cNvPicPr>
                        <a:picLocks noChangeAspect="1" noChangeArrowheads="1"/>
                      </p:cNvPicPr>
                      <p:nvPr/>
                    </p:nvPicPr>
                    <p:blipFill>
                      <a:blip r:embed="rId15"/>
                      <a:srcRect/>
                      <a:stretch>
                        <a:fillRect/>
                      </a:stretch>
                    </p:blipFill>
                    <p:spPr bwMode="auto">
                      <a:xfrm>
                        <a:off x="2762250" y="36576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434401387"/>
              </p:ext>
            </p:extLst>
          </p:nvPr>
        </p:nvGraphicFramePr>
        <p:xfrm>
          <a:off x="2805113" y="4506913"/>
          <a:ext cx="454025" cy="536575"/>
        </p:xfrm>
        <a:graphic>
          <a:graphicData uri="http://schemas.openxmlformats.org/presentationml/2006/ole">
            <mc:AlternateContent xmlns:mc="http://schemas.openxmlformats.org/markup-compatibility/2006">
              <mc:Choice xmlns:v="urn:schemas-microsoft-com:vml" Requires="v">
                <p:oleObj spid="_x0000_s37981" name="Equation" r:id="rId16" imgW="190440" imgH="228600" progId="Equation.3">
                  <p:embed/>
                </p:oleObj>
              </mc:Choice>
              <mc:Fallback>
                <p:oleObj name="Equation" r:id="rId16" imgW="190440" imgH="228600" progId="Equation.3">
                  <p:embed/>
                  <p:pic>
                    <p:nvPicPr>
                      <p:cNvPr id="0" name=""/>
                      <p:cNvPicPr>
                        <a:picLocks noChangeAspect="1" noChangeArrowheads="1"/>
                      </p:cNvPicPr>
                      <p:nvPr/>
                    </p:nvPicPr>
                    <p:blipFill>
                      <a:blip r:embed="rId17"/>
                      <a:srcRect/>
                      <a:stretch>
                        <a:fillRect/>
                      </a:stretch>
                    </p:blipFill>
                    <p:spPr bwMode="auto">
                      <a:xfrm>
                        <a:off x="2805113" y="4506913"/>
                        <a:ext cx="454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84364296"/>
              </p:ext>
            </p:extLst>
          </p:nvPr>
        </p:nvGraphicFramePr>
        <p:xfrm>
          <a:off x="2819400" y="5257800"/>
          <a:ext cx="454025" cy="508000"/>
        </p:xfrm>
        <a:graphic>
          <a:graphicData uri="http://schemas.openxmlformats.org/presentationml/2006/ole">
            <mc:AlternateContent xmlns:mc="http://schemas.openxmlformats.org/markup-compatibility/2006">
              <mc:Choice xmlns:v="urn:schemas-microsoft-com:vml" Requires="v">
                <p:oleObj spid="_x0000_s37982" name="Equation" r:id="rId18" imgW="190440" imgH="215640" progId="Equation.3">
                  <p:embed/>
                </p:oleObj>
              </mc:Choice>
              <mc:Fallback>
                <p:oleObj name="Equation" r:id="rId18" imgW="190440" imgH="215640" progId="Equation.3">
                  <p:embed/>
                  <p:pic>
                    <p:nvPicPr>
                      <p:cNvPr id="0" name=""/>
                      <p:cNvPicPr>
                        <a:picLocks noChangeAspect="1" noChangeArrowheads="1"/>
                      </p:cNvPicPr>
                      <p:nvPr/>
                    </p:nvPicPr>
                    <p:blipFill>
                      <a:blip r:embed="rId19"/>
                      <a:srcRect/>
                      <a:stretch>
                        <a:fillRect/>
                      </a:stretch>
                    </p:blipFill>
                    <p:spPr bwMode="auto">
                      <a:xfrm>
                        <a:off x="2819400" y="52578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513801401"/>
              </p:ext>
            </p:extLst>
          </p:nvPr>
        </p:nvGraphicFramePr>
        <p:xfrm>
          <a:off x="7239000" y="4216400"/>
          <a:ext cx="333375" cy="387350"/>
        </p:xfrm>
        <a:graphic>
          <a:graphicData uri="http://schemas.openxmlformats.org/presentationml/2006/ole">
            <mc:AlternateContent xmlns:mc="http://schemas.openxmlformats.org/markup-compatibility/2006">
              <mc:Choice xmlns:v="urn:schemas-microsoft-com:vml" Requires="v">
                <p:oleObj spid="_x0000_s37983" name="Equation" r:id="rId20" imgW="139579" imgH="164957" progId="Equation.3">
                  <p:embed/>
                </p:oleObj>
              </mc:Choice>
              <mc:Fallback>
                <p:oleObj name="Equation" r:id="rId20" imgW="139579" imgH="164957" progId="Equation.3">
                  <p:embed/>
                  <p:pic>
                    <p:nvPicPr>
                      <p:cNvPr id="0" name="Object 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39000" y="4216400"/>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37276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bwMode="auto">
          <a:xfrm flipH="1">
            <a:off x="2299777" y="4384095"/>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Initially, in the 1960s, artificial neurons were modeled using something called a perceptron, which is a step function</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Perceptron</a:t>
            </a:r>
            <a:endParaRPr lang="en-US" sz="4000" dirty="0">
              <a:latin typeface="+mj-lt"/>
            </a:endParaRPr>
          </a:p>
        </p:txBody>
      </p:sp>
      <p:cxnSp>
        <p:nvCxnSpPr>
          <p:cNvPr id="4" name="Straight Connector 3"/>
          <p:cNvCxnSpPr/>
          <p:nvPr/>
        </p:nvCxnSpPr>
        <p:spPr bwMode="auto">
          <a:xfrm>
            <a:off x="2299777" y="3935238"/>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5" name="Straight Connector 4"/>
          <p:cNvCxnSpPr/>
          <p:nvPr/>
        </p:nvCxnSpPr>
        <p:spPr bwMode="auto">
          <a:xfrm flipV="1">
            <a:off x="2308246" y="4392438"/>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a:off x="2255837" y="2995854"/>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7" name="Oval 6"/>
          <p:cNvSpPr/>
          <p:nvPr/>
        </p:nvSpPr>
        <p:spPr bwMode="auto">
          <a:xfrm>
            <a:off x="1979737" y="359439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8" name="Oval 7"/>
          <p:cNvSpPr/>
          <p:nvPr/>
        </p:nvSpPr>
        <p:spPr bwMode="auto">
          <a:xfrm>
            <a:off x="1979737" y="266362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9" name="Oval 8"/>
          <p:cNvSpPr/>
          <p:nvPr/>
        </p:nvSpPr>
        <p:spPr bwMode="auto">
          <a:xfrm>
            <a:off x="1979737" y="452515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0" name="Oval 9"/>
          <p:cNvSpPr/>
          <p:nvPr/>
        </p:nvSpPr>
        <p:spPr bwMode="auto">
          <a:xfrm>
            <a:off x="1979737" y="545592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 name="Straight Connector 10"/>
          <p:cNvCxnSpPr/>
          <p:nvPr/>
        </p:nvCxnSpPr>
        <p:spPr bwMode="auto">
          <a:xfrm>
            <a:off x="4093022" y="4392438"/>
            <a:ext cx="3069778"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2" name="Straight Connector 11"/>
          <p:cNvCxnSpPr/>
          <p:nvPr/>
        </p:nvCxnSpPr>
        <p:spPr bwMode="auto">
          <a:xfrm>
            <a:off x="1212925" y="390211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3" name="Straight Connector 12"/>
          <p:cNvCxnSpPr/>
          <p:nvPr/>
        </p:nvCxnSpPr>
        <p:spPr bwMode="auto">
          <a:xfrm>
            <a:off x="1212925" y="484556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4" name="Straight Connector 13"/>
          <p:cNvCxnSpPr/>
          <p:nvPr/>
        </p:nvCxnSpPr>
        <p:spPr bwMode="auto">
          <a:xfrm>
            <a:off x="1212925" y="5789022"/>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5" name="Straight Connector 14"/>
          <p:cNvCxnSpPr/>
          <p:nvPr/>
        </p:nvCxnSpPr>
        <p:spPr bwMode="auto">
          <a:xfrm>
            <a:off x="1212925" y="2958665"/>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16" name="Oval 15"/>
          <p:cNvSpPr/>
          <p:nvPr/>
        </p:nvSpPr>
        <p:spPr bwMode="auto">
          <a:xfrm>
            <a:off x="3588322" y="4059772"/>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144816302"/>
              </p:ext>
            </p:extLst>
          </p:nvPr>
        </p:nvGraphicFramePr>
        <p:xfrm>
          <a:off x="841375" y="2727151"/>
          <a:ext cx="363537" cy="508000"/>
        </p:xfrm>
        <a:graphic>
          <a:graphicData uri="http://schemas.openxmlformats.org/presentationml/2006/ole">
            <mc:AlternateContent xmlns:mc="http://schemas.openxmlformats.org/markup-compatibility/2006">
              <mc:Choice xmlns:v="urn:schemas-microsoft-com:vml" Requires="v">
                <p:oleObj spid="_x0000_s40015"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727151"/>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418443785"/>
              </p:ext>
            </p:extLst>
          </p:nvPr>
        </p:nvGraphicFramePr>
        <p:xfrm>
          <a:off x="827087" y="3641551"/>
          <a:ext cx="393700" cy="508000"/>
        </p:xfrm>
        <a:graphic>
          <a:graphicData uri="http://schemas.openxmlformats.org/presentationml/2006/ole">
            <mc:AlternateContent xmlns:mc="http://schemas.openxmlformats.org/markup-compatibility/2006">
              <mc:Choice xmlns:v="urn:schemas-microsoft-com:vml" Requires="v">
                <p:oleObj spid="_x0000_s40016"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 y="36415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552407449"/>
              </p:ext>
            </p:extLst>
          </p:nvPr>
        </p:nvGraphicFramePr>
        <p:xfrm>
          <a:off x="827087" y="4541663"/>
          <a:ext cx="393700" cy="538163"/>
        </p:xfrm>
        <a:graphic>
          <a:graphicData uri="http://schemas.openxmlformats.org/presentationml/2006/ole">
            <mc:AlternateContent xmlns:mc="http://schemas.openxmlformats.org/markup-compatibility/2006">
              <mc:Choice xmlns:v="urn:schemas-microsoft-com:vml" Requires="v">
                <p:oleObj spid="_x0000_s40017"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7" y="4541663"/>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9458877"/>
              </p:ext>
            </p:extLst>
          </p:nvPr>
        </p:nvGraphicFramePr>
        <p:xfrm>
          <a:off x="827087" y="5470351"/>
          <a:ext cx="393700" cy="508000"/>
        </p:xfrm>
        <a:graphic>
          <a:graphicData uri="http://schemas.openxmlformats.org/presentationml/2006/ole">
            <mc:AlternateContent xmlns:mc="http://schemas.openxmlformats.org/markup-compatibility/2006">
              <mc:Choice xmlns:v="urn:schemas-microsoft-com:vml" Requires="v">
                <p:oleObj spid="_x0000_s40018"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7" y="54703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285291060"/>
              </p:ext>
            </p:extLst>
          </p:nvPr>
        </p:nvGraphicFramePr>
        <p:xfrm>
          <a:off x="2755075" y="3048000"/>
          <a:ext cx="423862" cy="508000"/>
        </p:xfrm>
        <a:graphic>
          <a:graphicData uri="http://schemas.openxmlformats.org/presentationml/2006/ole">
            <mc:AlternateContent xmlns:mc="http://schemas.openxmlformats.org/markup-compatibility/2006">
              <mc:Choice xmlns:v="urn:schemas-microsoft-com:vml" Requires="v">
                <p:oleObj spid="_x0000_s40019" name="Equation" r:id="rId12" imgW="177480" imgH="215640" progId="Equation.3">
                  <p:embed/>
                </p:oleObj>
              </mc:Choice>
              <mc:Fallback>
                <p:oleObj name="Equation" r:id="rId12" imgW="177480" imgH="215640" progId="Equation.3">
                  <p:embed/>
                  <p:pic>
                    <p:nvPicPr>
                      <p:cNvPr id="0" name=""/>
                      <p:cNvPicPr>
                        <a:picLocks noChangeAspect="1" noChangeArrowheads="1"/>
                      </p:cNvPicPr>
                      <p:nvPr/>
                    </p:nvPicPr>
                    <p:blipFill>
                      <a:blip r:embed="rId13"/>
                      <a:srcRect/>
                      <a:stretch>
                        <a:fillRect/>
                      </a:stretch>
                    </p:blipFill>
                    <p:spPr bwMode="auto">
                      <a:xfrm>
                        <a:off x="2755075" y="3048000"/>
                        <a:ext cx="4238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920621479"/>
              </p:ext>
            </p:extLst>
          </p:nvPr>
        </p:nvGraphicFramePr>
        <p:xfrm>
          <a:off x="2762250" y="3657600"/>
          <a:ext cx="454025" cy="508000"/>
        </p:xfrm>
        <a:graphic>
          <a:graphicData uri="http://schemas.openxmlformats.org/presentationml/2006/ole">
            <mc:AlternateContent xmlns:mc="http://schemas.openxmlformats.org/markup-compatibility/2006">
              <mc:Choice xmlns:v="urn:schemas-microsoft-com:vml" Requires="v">
                <p:oleObj spid="_x0000_s40020" name="Equation" r:id="rId14" imgW="190440" imgH="215640" progId="Equation.3">
                  <p:embed/>
                </p:oleObj>
              </mc:Choice>
              <mc:Fallback>
                <p:oleObj name="Equation" r:id="rId14" imgW="190440" imgH="215640" progId="Equation.3">
                  <p:embed/>
                  <p:pic>
                    <p:nvPicPr>
                      <p:cNvPr id="0" name=""/>
                      <p:cNvPicPr>
                        <a:picLocks noChangeAspect="1" noChangeArrowheads="1"/>
                      </p:cNvPicPr>
                      <p:nvPr/>
                    </p:nvPicPr>
                    <p:blipFill>
                      <a:blip r:embed="rId15"/>
                      <a:srcRect/>
                      <a:stretch>
                        <a:fillRect/>
                      </a:stretch>
                    </p:blipFill>
                    <p:spPr bwMode="auto">
                      <a:xfrm>
                        <a:off x="2762250" y="36576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252344047"/>
              </p:ext>
            </p:extLst>
          </p:nvPr>
        </p:nvGraphicFramePr>
        <p:xfrm>
          <a:off x="2805113" y="4506913"/>
          <a:ext cx="454025" cy="536575"/>
        </p:xfrm>
        <a:graphic>
          <a:graphicData uri="http://schemas.openxmlformats.org/presentationml/2006/ole">
            <mc:AlternateContent xmlns:mc="http://schemas.openxmlformats.org/markup-compatibility/2006">
              <mc:Choice xmlns:v="urn:schemas-microsoft-com:vml" Requires="v">
                <p:oleObj spid="_x0000_s40021" name="Equation" r:id="rId16" imgW="190440" imgH="228600" progId="Equation.3">
                  <p:embed/>
                </p:oleObj>
              </mc:Choice>
              <mc:Fallback>
                <p:oleObj name="Equation" r:id="rId16" imgW="190440" imgH="228600" progId="Equation.3">
                  <p:embed/>
                  <p:pic>
                    <p:nvPicPr>
                      <p:cNvPr id="0" name=""/>
                      <p:cNvPicPr>
                        <a:picLocks noChangeAspect="1" noChangeArrowheads="1"/>
                      </p:cNvPicPr>
                      <p:nvPr/>
                    </p:nvPicPr>
                    <p:blipFill>
                      <a:blip r:embed="rId17"/>
                      <a:srcRect/>
                      <a:stretch>
                        <a:fillRect/>
                      </a:stretch>
                    </p:blipFill>
                    <p:spPr bwMode="auto">
                      <a:xfrm>
                        <a:off x="2805113" y="4506913"/>
                        <a:ext cx="454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383497620"/>
              </p:ext>
            </p:extLst>
          </p:nvPr>
        </p:nvGraphicFramePr>
        <p:xfrm>
          <a:off x="2819400" y="5257800"/>
          <a:ext cx="454025" cy="508000"/>
        </p:xfrm>
        <a:graphic>
          <a:graphicData uri="http://schemas.openxmlformats.org/presentationml/2006/ole">
            <mc:AlternateContent xmlns:mc="http://schemas.openxmlformats.org/markup-compatibility/2006">
              <mc:Choice xmlns:v="urn:schemas-microsoft-com:vml" Requires="v">
                <p:oleObj spid="_x0000_s40022" name="Equation" r:id="rId18" imgW="190440" imgH="215640" progId="Equation.3">
                  <p:embed/>
                </p:oleObj>
              </mc:Choice>
              <mc:Fallback>
                <p:oleObj name="Equation" r:id="rId18" imgW="190440" imgH="215640" progId="Equation.3">
                  <p:embed/>
                  <p:pic>
                    <p:nvPicPr>
                      <p:cNvPr id="0" name=""/>
                      <p:cNvPicPr>
                        <a:picLocks noChangeAspect="1" noChangeArrowheads="1"/>
                      </p:cNvPicPr>
                      <p:nvPr/>
                    </p:nvPicPr>
                    <p:blipFill>
                      <a:blip r:embed="rId19"/>
                      <a:srcRect/>
                      <a:stretch>
                        <a:fillRect/>
                      </a:stretch>
                    </p:blipFill>
                    <p:spPr bwMode="auto">
                      <a:xfrm>
                        <a:off x="2819400" y="52578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366389698"/>
              </p:ext>
            </p:extLst>
          </p:nvPr>
        </p:nvGraphicFramePr>
        <p:xfrm>
          <a:off x="4526171" y="2435404"/>
          <a:ext cx="2659390" cy="837045"/>
        </p:xfrm>
        <a:graphic>
          <a:graphicData uri="http://schemas.openxmlformats.org/presentationml/2006/ole">
            <mc:AlternateContent xmlns:mc="http://schemas.openxmlformats.org/markup-compatibility/2006">
              <mc:Choice xmlns:v="urn:schemas-microsoft-com:vml" Requires="v">
                <p:oleObj spid="_x0000_s40023" name="Equation" r:id="rId20" imgW="1117440" imgH="355320" progId="Equation.3">
                  <p:embed/>
                </p:oleObj>
              </mc:Choice>
              <mc:Fallback>
                <p:oleObj name="Equation" r:id="rId20" imgW="1117440" imgH="355320" progId="Equation.3">
                  <p:embed/>
                  <p:pic>
                    <p:nvPicPr>
                      <p:cNvPr id="0" name=""/>
                      <p:cNvPicPr>
                        <a:picLocks noChangeAspect="1" noChangeArrowheads="1"/>
                      </p:cNvPicPr>
                      <p:nvPr/>
                    </p:nvPicPr>
                    <p:blipFill>
                      <a:blip r:embed="rId21"/>
                      <a:srcRect/>
                      <a:stretch>
                        <a:fillRect/>
                      </a:stretch>
                    </p:blipFill>
                    <p:spPr bwMode="auto">
                      <a:xfrm>
                        <a:off x="4526171" y="2435404"/>
                        <a:ext cx="2659390" cy="8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351300088"/>
              </p:ext>
            </p:extLst>
          </p:nvPr>
        </p:nvGraphicFramePr>
        <p:xfrm>
          <a:off x="3767075" y="4225925"/>
          <a:ext cx="303213" cy="298450"/>
        </p:xfrm>
        <a:graphic>
          <a:graphicData uri="http://schemas.openxmlformats.org/presentationml/2006/ole">
            <mc:AlternateContent xmlns:mc="http://schemas.openxmlformats.org/markup-compatibility/2006">
              <mc:Choice xmlns:v="urn:schemas-microsoft-com:vml" Requires="v">
                <p:oleObj spid="_x0000_s40024" name="Equation" r:id="rId22" imgW="126720" imgH="126720" progId="Equation.3">
                  <p:embed/>
                </p:oleObj>
              </mc:Choice>
              <mc:Fallback>
                <p:oleObj name="Equation" r:id="rId22" imgW="126720" imgH="126720" progId="Equation.3">
                  <p:embed/>
                  <p:pic>
                    <p:nvPicPr>
                      <p:cNvPr id="0" name=""/>
                      <p:cNvPicPr>
                        <a:picLocks noChangeAspect="1" noChangeArrowheads="1"/>
                      </p:cNvPicPr>
                      <p:nvPr/>
                    </p:nvPicPr>
                    <p:blipFill>
                      <a:blip r:embed="rId23"/>
                      <a:srcRect/>
                      <a:stretch>
                        <a:fillRect/>
                      </a:stretch>
                    </p:blipFill>
                    <p:spPr bwMode="auto">
                      <a:xfrm>
                        <a:off x="3767075" y="4225925"/>
                        <a:ext cx="3032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70255177"/>
              </p:ext>
            </p:extLst>
          </p:nvPr>
        </p:nvGraphicFramePr>
        <p:xfrm>
          <a:off x="7239000" y="4216400"/>
          <a:ext cx="333375" cy="387350"/>
        </p:xfrm>
        <a:graphic>
          <a:graphicData uri="http://schemas.openxmlformats.org/presentationml/2006/ole">
            <mc:AlternateContent xmlns:mc="http://schemas.openxmlformats.org/markup-compatibility/2006">
              <mc:Choice xmlns:v="urn:schemas-microsoft-com:vml" Requires="v">
                <p:oleObj spid="_x0000_s40025" name="Equation" r:id="rId24" imgW="139579" imgH="164957" progId="Equation.3">
                  <p:embed/>
                </p:oleObj>
              </mc:Choice>
              <mc:Fallback>
                <p:oleObj name="Equation" r:id="rId24" imgW="139579" imgH="164957"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239000" y="4216400"/>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2359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bwMode="auto">
          <a:xfrm flipH="1">
            <a:off x="2299777" y="4384095"/>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20" name="TextBox 19"/>
          <p:cNvSpPr txBox="1"/>
          <p:nvPr/>
        </p:nvSpPr>
        <p:spPr>
          <a:xfrm>
            <a:off x="685800" y="1235075"/>
            <a:ext cx="7863840" cy="707886"/>
          </a:xfrm>
          <a:prstGeom prst="rect">
            <a:avLst/>
          </a:prstGeom>
          <a:noFill/>
        </p:spPr>
        <p:txBody>
          <a:bodyPr wrap="square" rtlCol="0">
            <a:spAutoFit/>
          </a:bodyPr>
          <a:lstStyle/>
          <a:p>
            <a:r>
              <a:rPr lang="en-US" sz="2000" dirty="0" smtClean="0">
                <a:solidFill>
                  <a:prstClr val="black"/>
                </a:solidFill>
                <a:latin typeface="Arial" panose="020B0604020202020204" pitchFamily="34" charset="0"/>
                <a:cs typeface="Arial" panose="020B0604020202020204" pitchFamily="34" charset="0"/>
              </a:rPr>
              <a:t>Initially, in the 1960s, artificial neurons were modeled using something called a perceptron, which is a step function</a:t>
            </a:r>
          </a:p>
        </p:txBody>
      </p:sp>
      <p:sp>
        <p:nvSpPr>
          <p:cNvPr id="21" name="Title 1"/>
          <p:cNvSpPr>
            <a:spLocks noGrp="1"/>
          </p:cNvSpPr>
          <p:nvPr>
            <p:ph type="title"/>
          </p:nvPr>
        </p:nvSpPr>
        <p:spPr>
          <a:xfrm>
            <a:off x="685800" y="701675"/>
            <a:ext cx="7863840" cy="365125"/>
          </a:xfrm>
        </p:spPr>
        <p:txBody>
          <a:bodyPr/>
          <a:lstStyle/>
          <a:p>
            <a:r>
              <a:rPr lang="en-US" sz="4000" dirty="0" smtClean="0">
                <a:latin typeface="+mj-lt"/>
              </a:rPr>
              <a:t>Perceptron</a:t>
            </a:r>
            <a:endParaRPr lang="en-US" sz="4000" dirty="0">
              <a:latin typeface="+mj-lt"/>
            </a:endParaRPr>
          </a:p>
        </p:txBody>
      </p:sp>
      <p:cxnSp>
        <p:nvCxnSpPr>
          <p:cNvPr id="4" name="Straight Connector 3"/>
          <p:cNvCxnSpPr/>
          <p:nvPr/>
        </p:nvCxnSpPr>
        <p:spPr bwMode="auto">
          <a:xfrm>
            <a:off x="2299777" y="3935238"/>
            <a:ext cx="1644059" cy="440255"/>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5" name="Straight Connector 4"/>
          <p:cNvCxnSpPr/>
          <p:nvPr/>
        </p:nvCxnSpPr>
        <p:spPr bwMode="auto">
          <a:xfrm flipV="1">
            <a:off x="2308246" y="4392438"/>
            <a:ext cx="1556176" cy="1380302"/>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cxnSp>
        <p:nvCxnSpPr>
          <p:cNvPr id="6" name="Straight Connector 5"/>
          <p:cNvCxnSpPr/>
          <p:nvPr/>
        </p:nvCxnSpPr>
        <p:spPr bwMode="auto">
          <a:xfrm>
            <a:off x="2255837" y="2995854"/>
            <a:ext cx="1608585" cy="1396584"/>
          </a:xfrm>
          <a:prstGeom prst="line">
            <a:avLst/>
          </a:prstGeom>
          <a:solidFill>
            <a:schemeClr val="bg2"/>
          </a:solidFill>
          <a:ln w="57150" cap="flat" cmpd="sng" algn="ctr">
            <a:solidFill>
              <a:schemeClr val="tx1">
                <a:lumMod val="50000"/>
                <a:lumOff val="50000"/>
              </a:schemeClr>
            </a:solidFill>
            <a:prstDash val="solid"/>
            <a:round/>
            <a:headEnd type="none" w="med" len="med"/>
            <a:tailEnd type="none" w="med" len="med"/>
          </a:ln>
          <a:effectLst/>
        </p:spPr>
      </p:cxnSp>
      <p:sp>
        <p:nvSpPr>
          <p:cNvPr id="7" name="Oval 6"/>
          <p:cNvSpPr/>
          <p:nvPr/>
        </p:nvSpPr>
        <p:spPr bwMode="auto">
          <a:xfrm>
            <a:off x="1979737" y="359439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8" name="Oval 7"/>
          <p:cNvSpPr/>
          <p:nvPr/>
        </p:nvSpPr>
        <p:spPr bwMode="auto">
          <a:xfrm>
            <a:off x="1979737" y="266362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9" name="Oval 8"/>
          <p:cNvSpPr/>
          <p:nvPr/>
        </p:nvSpPr>
        <p:spPr bwMode="auto">
          <a:xfrm>
            <a:off x="1979737" y="4525155"/>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sp>
        <p:nvSpPr>
          <p:cNvPr id="10" name="Oval 9"/>
          <p:cNvSpPr/>
          <p:nvPr/>
        </p:nvSpPr>
        <p:spPr bwMode="auto">
          <a:xfrm>
            <a:off x="1979737" y="5455920"/>
            <a:ext cx="640080" cy="640080"/>
          </a:xfrm>
          <a:prstGeom prst="ellipse">
            <a:avLst/>
          </a:prstGeom>
          <a:solidFill>
            <a:srgbClr val="3366FF"/>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cxnSp>
        <p:nvCxnSpPr>
          <p:cNvPr id="11" name="Straight Connector 10"/>
          <p:cNvCxnSpPr/>
          <p:nvPr/>
        </p:nvCxnSpPr>
        <p:spPr bwMode="auto">
          <a:xfrm>
            <a:off x="4093022" y="4392438"/>
            <a:ext cx="3069778"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2" name="Straight Connector 11"/>
          <p:cNvCxnSpPr/>
          <p:nvPr/>
        </p:nvCxnSpPr>
        <p:spPr bwMode="auto">
          <a:xfrm>
            <a:off x="1212925" y="3902117"/>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3" name="Straight Connector 12"/>
          <p:cNvCxnSpPr/>
          <p:nvPr/>
        </p:nvCxnSpPr>
        <p:spPr bwMode="auto">
          <a:xfrm>
            <a:off x="1212925" y="4845569"/>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4" name="Straight Connector 13"/>
          <p:cNvCxnSpPr/>
          <p:nvPr/>
        </p:nvCxnSpPr>
        <p:spPr bwMode="auto">
          <a:xfrm>
            <a:off x="1212925" y="5789022"/>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cxnSp>
        <p:nvCxnSpPr>
          <p:cNvPr id="15" name="Straight Connector 14"/>
          <p:cNvCxnSpPr/>
          <p:nvPr/>
        </p:nvCxnSpPr>
        <p:spPr bwMode="auto">
          <a:xfrm>
            <a:off x="1212925" y="2958665"/>
            <a:ext cx="753615" cy="0"/>
          </a:xfrm>
          <a:prstGeom prst="line">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cxnSp>
      <p:sp>
        <p:nvSpPr>
          <p:cNvPr id="16" name="Oval 15"/>
          <p:cNvSpPr/>
          <p:nvPr/>
        </p:nvSpPr>
        <p:spPr bwMode="auto">
          <a:xfrm>
            <a:off x="3588322" y="4059772"/>
            <a:ext cx="640080" cy="640080"/>
          </a:xfrm>
          <a:prstGeom prst="ellipse">
            <a:avLst/>
          </a:prstGeom>
          <a:solidFill>
            <a:srgbClr val="2E9626"/>
          </a:solidFill>
          <a:ln w="25400" cap="flat" cmpd="sng" algn="ctr">
            <a:noFill/>
            <a:prstDash val="solid"/>
          </a:ln>
          <a:effectLst/>
          <a:extLst/>
        </p:spPr>
        <p:txBody>
          <a:bodyPr rtlCol="0" anchor="ctr"/>
          <a:lstStyle/>
          <a:p>
            <a:pPr algn="ctr"/>
            <a:endParaRPr lang="en-US" b="1" kern="0" dirty="0">
              <a:solidFill>
                <a:sysClr val="window" lastClr="FFFFFF"/>
              </a:solidFill>
              <a:latin typeface="Calibri"/>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1947774466"/>
              </p:ext>
            </p:extLst>
          </p:nvPr>
        </p:nvGraphicFramePr>
        <p:xfrm>
          <a:off x="841375" y="2727151"/>
          <a:ext cx="363537" cy="508000"/>
        </p:xfrm>
        <a:graphic>
          <a:graphicData uri="http://schemas.openxmlformats.org/presentationml/2006/ole">
            <mc:AlternateContent xmlns:mc="http://schemas.openxmlformats.org/markup-compatibility/2006">
              <mc:Choice xmlns:v="urn:schemas-microsoft-com:vml" Requires="v">
                <p:oleObj spid="_x0000_s41046" name="Equation" r:id="rId4" imgW="152280" imgH="215640" progId="Equation.3">
                  <p:embed/>
                </p:oleObj>
              </mc:Choice>
              <mc:Fallback>
                <p:oleObj name="Equation" r:id="rId4" imgW="15228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727151"/>
                        <a:ext cx="3635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010734764"/>
              </p:ext>
            </p:extLst>
          </p:nvPr>
        </p:nvGraphicFramePr>
        <p:xfrm>
          <a:off x="827087" y="3641551"/>
          <a:ext cx="393700" cy="508000"/>
        </p:xfrm>
        <a:graphic>
          <a:graphicData uri="http://schemas.openxmlformats.org/presentationml/2006/ole">
            <mc:AlternateContent xmlns:mc="http://schemas.openxmlformats.org/markup-compatibility/2006">
              <mc:Choice xmlns:v="urn:schemas-microsoft-com:vml" Requires="v">
                <p:oleObj spid="_x0000_s41047" name="Equation" r:id="rId6" imgW="164880" imgH="215640" progId="Equation.3">
                  <p:embed/>
                </p:oleObj>
              </mc:Choice>
              <mc:Fallback>
                <p:oleObj name="Equation" r:id="rId6" imgW="164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7" y="36415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48073336"/>
              </p:ext>
            </p:extLst>
          </p:nvPr>
        </p:nvGraphicFramePr>
        <p:xfrm>
          <a:off x="827087" y="4541663"/>
          <a:ext cx="393700" cy="538163"/>
        </p:xfrm>
        <a:graphic>
          <a:graphicData uri="http://schemas.openxmlformats.org/presentationml/2006/ole">
            <mc:AlternateContent xmlns:mc="http://schemas.openxmlformats.org/markup-compatibility/2006">
              <mc:Choice xmlns:v="urn:schemas-microsoft-com:vml" Requires="v">
                <p:oleObj spid="_x0000_s41048" name="Equation" r:id="rId8" imgW="164880" imgH="228600" progId="Equation.3">
                  <p:embed/>
                </p:oleObj>
              </mc:Choice>
              <mc:Fallback>
                <p:oleObj name="Equation" r:id="rId8" imgW="1648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7" y="4541663"/>
                        <a:ext cx="3937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673303401"/>
              </p:ext>
            </p:extLst>
          </p:nvPr>
        </p:nvGraphicFramePr>
        <p:xfrm>
          <a:off x="827087" y="5470351"/>
          <a:ext cx="393700" cy="508000"/>
        </p:xfrm>
        <a:graphic>
          <a:graphicData uri="http://schemas.openxmlformats.org/presentationml/2006/ole">
            <mc:AlternateContent xmlns:mc="http://schemas.openxmlformats.org/markup-compatibility/2006">
              <mc:Choice xmlns:v="urn:schemas-microsoft-com:vml" Requires="v">
                <p:oleObj spid="_x0000_s41049" name="Equation" r:id="rId10" imgW="164880" imgH="215640" progId="Equation.3">
                  <p:embed/>
                </p:oleObj>
              </mc:Choice>
              <mc:Fallback>
                <p:oleObj name="Equation" r:id="rId10" imgW="16488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7" y="5470351"/>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245891540"/>
              </p:ext>
            </p:extLst>
          </p:nvPr>
        </p:nvGraphicFramePr>
        <p:xfrm>
          <a:off x="4618038" y="5402263"/>
          <a:ext cx="3332162" cy="1073150"/>
        </p:xfrm>
        <a:graphic>
          <a:graphicData uri="http://schemas.openxmlformats.org/presentationml/2006/ole">
            <mc:AlternateContent xmlns:mc="http://schemas.openxmlformats.org/markup-compatibility/2006">
              <mc:Choice xmlns:v="urn:schemas-microsoft-com:vml" Requires="v">
                <p:oleObj spid="_x0000_s41050" name="Equation" r:id="rId12" imgW="1396800" imgH="457200" progId="Equation.3">
                  <p:embed/>
                </p:oleObj>
              </mc:Choice>
              <mc:Fallback>
                <p:oleObj name="Equation" r:id="rId12" imgW="1396800" imgH="457200" progId="Equation.3">
                  <p:embed/>
                  <p:pic>
                    <p:nvPicPr>
                      <p:cNvPr id="0" name=""/>
                      <p:cNvPicPr>
                        <a:picLocks noChangeAspect="1" noChangeArrowheads="1"/>
                      </p:cNvPicPr>
                      <p:nvPr/>
                    </p:nvPicPr>
                    <p:blipFill>
                      <a:blip r:embed="rId13"/>
                      <a:srcRect/>
                      <a:stretch>
                        <a:fillRect/>
                      </a:stretch>
                    </p:blipFill>
                    <p:spPr bwMode="auto">
                      <a:xfrm>
                        <a:off x="4618038" y="5402263"/>
                        <a:ext cx="333216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915264713"/>
              </p:ext>
            </p:extLst>
          </p:nvPr>
        </p:nvGraphicFramePr>
        <p:xfrm>
          <a:off x="2755075" y="3048000"/>
          <a:ext cx="423862" cy="508000"/>
        </p:xfrm>
        <a:graphic>
          <a:graphicData uri="http://schemas.openxmlformats.org/presentationml/2006/ole">
            <mc:AlternateContent xmlns:mc="http://schemas.openxmlformats.org/markup-compatibility/2006">
              <mc:Choice xmlns:v="urn:schemas-microsoft-com:vml" Requires="v">
                <p:oleObj spid="_x0000_s41051" name="Equation" r:id="rId14" imgW="177480" imgH="215640" progId="Equation.3">
                  <p:embed/>
                </p:oleObj>
              </mc:Choice>
              <mc:Fallback>
                <p:oleObj name="Equation" r:id="rId14" imgW="177480" imgH="215640" progId="Equation.3">
                  <p:embed/>
                  <p:pic>
                    <p:nvPicPr>
                      <p:cNvPr id="0" name=""/>
                      <p:cNvPicPr>
                        <a:picLocks noChangeAspect="1" noChangeArrowheads="1"/>
                      </p:cNvPicPr>
                      <p:nvPr/>
                    </p:nvPicPr>
                    <p:blipFill>
                      <a:blip r:embed="rId15"/>
                      <a:srcRect/>
                      <a:stretch>
                        <a:fillRect/>
                      </a:stretch>
                    </p:blipFill>
                    <p:spPr bwMode="auto">
                      <a:xfrm>
                        <a:off x="2755075" y="3048000"/>
                        <a:ext cx="4238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426088658"/>
              </p:ext>
            </p:extLst>
          </p:nvPr>
        </p:nvGraphicFramePr>
        <p:xfrm>
          <a:off x="2762250" y="3657600"/>
          <a:ext cx="454025" cy="508000"/>
        </p:xfrm>
        <a:graphic>
          <a:graphicData uri="http://schemas.openxmlformats.org/presentationml/2006/ole">
            <mc:AlternateContent xmlns:mc="http://schemas.openxmlformats.org/markup-compatibility/2006">
              <mc:Choice xmlns:v="urn:schemas-microsoft-com:vml" Requires="v">
                <p:oleObj spid="_x0000_s41052" name="Equation" r:id="rId16" imgW="190440" imgH="215640" progId="Equation.3">
                  <p:embed/>
                </p:oleObj>
              </mc:Choice>
              <mc:Fallback>
                <p:oleObj name="Equation" r:id="rId16" imgW="190440" imgH="215640" progId="Equation.3">
                  <p:embed/>
                  <p:pic>
                    <p:nvPicPr>
                      <p:cNvPr id="0" name=""/>
                      <p:cNvPicPr>
                        <a:picLocks noChangeAspect="1" noChangeArrowheads="1"/>
                      </p:cNvPicPr>
                      <p:nvPr/>
                    </p:nvPicPr>
                    <p:blipFill>
                      <a:blip r:embed="rId17"/>
                      <a:srcRect/>
                      <a:stretch>
                        <a:fillRect/>
                      </a:stretch>
                    </p:blipFill>
                    <p:spPr bwMode="auto">
                      <a:xfrm>
                        <a:off x="2762250" y="36576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653633836"/>
              </p:ext>
            </p:extLst>
          </p:nvPr>
        </p:nvGraphicFramePr>
        <p:xfrm>
          <a:off x="2805113" y="4506913"/>
          <a:ext cx="454025" cy="536575"/>
        </p:xfrm>
        <a:graphic>
          <a:graphicData uri="http://schemas.openxmlformats.org/presentationml/2006/ole">
            <mc:AlternateContent xmlns:mc="http://schemas.openxmlformats.org/markup-compatibility/2006">
              <mc:Choice xmlns:v="urn:schemas-microsoft-com:vml" Requires="v">
                <p:oleObj spid="_x0000_s41053" name="Equation" r:id="rId18" imgW="190440" imgH="228600" progId="Equation.3">
                  <p:embed/>
                </p:oleObj>
              </mc:Choice>
              <mc:Fallback>
                <p:oleObj name="Equation" r:id="rId18" imgW="190440" imgH="228600" progId="Equation.3">
                  <p:embed/>
                  <p:pic>
                    <p:nvPicPr>
                      <p:cNvPr id="0" name=""/>
                      <p:cNvPicPr>
                        <a:picLocks noChangeAspect="1" noChangeArrowheads="1"/>
                      </p:cNvPicPr>
                      <p:nvPr/>
                    </p:nvPicPr>
                    <p:blipFill>
                      <a:blip r:embed="rId19"/>
                      <a:srcRect/>
                      <a:stretch>
                        <a:fillRect/>
                      </a:stretch>
                    </p:blipFill>
                    <p:spPr bwMode="auto">
                      <a:xfrm>
                        <a:off x="2805113" y="4506913"/>
                        <a:ext cx="4540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437733416"/>
              </p:ext>
            </p:extLst>
          </p:nvPr>
        </p:nvGraphicFramePr>
        <p:xfrm>
          <a:off x="2819400" y="5257800"/>
          <a:ext cx="454025" cy="508000"/>
        </p:xfrm>
        <a:graphic>
          <a:graphicData uri="http://schemas.openxmlformats.org/presentationml/2006/ole">
            <mc:AlternateContent xmlns:mc="http://schemas.openxmlformats.org/markup-compatibility/2006">
              <mc:Choice xmlns:v="urn:schemas-microsoft-com:vml" Requires="v">
                <p:oleObj spid="_x0000_s41054" name="Equation" r:id="rId20" imgW="190440" imgH="215640" progId="Equation.3">
                  <p:embed/>
                </p:oleObj>
              </mc:Choice>
              <mc:Fallback>
                <p:oleObj name="Equation" r:id="rId20" imgW="190440" imgH="215640" progId="Equation.3">
                  <p:embed/>
                  <p:pic>
                    <p:nvPicPr>
                      <p:cNvPr id="0" name=""/>
                      <p:cNvPicPr>
                        <a:picLocks noChangeAspect="1" noChangeArrowheads="1"/>
                      </p:cNvPicPr>
                      <p:nvPr/>
                    </p:nvPicPr>
                    <p:blipFill>
                      <a:blip r:embed="rId21"/>
                      <a:srcRect/>
                      <a:stretch>
                        <a:fillRect/>
                      </a:stretch>
                    </p:blipFill>
                    <p:spPr bwMode="auto">
                      <a:xfrm>
                        <a:off x="2819400" y="5257800"/>
                        <a:ext cx="4540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24" name="Picture 32" descr="C:\Users\josdavis\Documents\Personal\DAT3_Offline\perceptr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64457" y="3745675"/>
            <a:ext cx="1751205" cy="1306836"/>
          </a:xfrm>
          <a:prstGeom prst="rect">
            <a:avLst/>
          </a:prstGeom>
          <a:solidFill>
            <a:schemeClr val="bg2"/>
          </a:solidFill>
          <a:ln w="57150" cap="flat" cmpd="sng" algn="ctr">
            <a:solidFill>
              <a:schemeClr val="accent4">
                <a:lumMod val="85000"/>
                <a:lumOff val="15000"/>
              </a:schemeClr>
            </a:solidFill>
            <a:prstDash val="solid"/>
            <a:round/>
            <a:headEnd type="none" w="med" len="med"/>
            <a:tailEnd type="triangle" w="lg" len="lg"/>
          </a:ln>
          <a:effectLst/>
        </p:spPr>
      </p:pic>
      <p:graphicFrame>
        <p:nvGraphicFramePr>
          <p:cNvPr id="35" name="Object 34"/>
          <p:cNvGraphicFramePr>
            <a:graphicFrameLocks noChangeAspect="1"/>
          </p:cNvGraphicFramePr>
          <p:nvPr>
            <p:extLst>
              <p:ext uri="{D42A27DB-BD31-4B8C-83A1-F6EECF244321}">
                <p14:modId xmlns:p14="http://schemas.microsoft.com/office/powerpoint/2010/main" val="3985719371"/>
              </p:ext>
            </p:extLst>
          </p:nvPr>
        </p:nvGraphicFramePr>
        <p:xfrm>
          <a:off x="4526171" y="2435404"/>
          <a:ext cx="2659390" cy="837045"/>
        </p:xfrm>
        <a:graphic>
          <a:graphicData uri="http://schemas.openxmlformats.org/presentationml/2006/ole">
            <mc:AlternateContent xmlns:mc="http://schemas.openxmlformats.org/markup-compatibility/2006">
              <mc:Choice xmlns:v="urn:schemas-microsoft-com:vml" Requires="v">
                <p:oleObj spid="_x0000_s41055" name="Equation" r:id="rId23" imgW="1117440" imgH="355320" progId="Equation.3">
                  <p:embed/>
                </p:oleObj>
              </mc:Choice>
              <mc:Fallback>
                <p:oleObj name="Equation" r:id="rId23" imgW="1117440" imgH="355320" progId="Equation.3">
                  <p:embed/>
                  <p:pic>
                    <p:nvPicPr>
                      <p:cNvPr id="0" name=""/>
                      <p:cNvPicPr>
                        <a:picLocks noChangeAspect="1" noChangeArrowheads="1"/>
                      </p:cNvPicPr>
                      <p:nvPr/>
                    </p:nvPicPr>
                    <p:blipFill>
                      <a:blip r:embed="rId24"/>
                      <a:srcRect/>
                      <a:stretch>
                        <a:fillRect/>
                      </a:stretch>
                    </p:blipFill>
                    <p:spPr bwMode="auto">
                      <a:xfrm>
                        <a:off x="4526171" y="2435404"/>
                        <a:ext cx="2659390" cy="8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579048848"/>
              </p:ext>
            </p:extLst>
          </p:nvPr>
        </p:nvGraphicFramePr>
        <p:xfrm>
          <a:off x="3767075" y="4225925"/>
          <a:ext cx="303213" cy="298450"/>
        </p:xfrm>
        <a:graphic>
          <a:graphicData uri="http://schemas.openxmlformats.org/presentationml/2006/ole">
            <mc:AlternateContent xmlns:mc="http://schemas.openxmlformats.org/markup-compatibility/2006">
              <mc:Choice xmlns:v="urn:schemas-microsoft-com:vml" Requires="v">
                <p:oleObj spid="_x0000_s41056" name="Equation" r:id="rId25" imgW="126720" imgH="126720" progId="Equation.3">
                  <p:embed/>
                </p:oleObj>
              </mc:Choice>
              <mc:Fallback>
                <p:oleObj name="Equation" r:id="rId25" imgW="126720" imgH="126720" progId="Equation.3">
                  <p:embed/>
                  <p:pic>
                    <p:nvPicPr>
                      <p:cNvPr id="0" name=""/>
                      <p:cNvPicPr>
                        <a:picLocks noChangeAspect="1" noChangeArrowheads="1"/>
                      </p:cNvPicPr>
                      <p:nvPr/>
                    </p:nvPicPr>
                    <p:blipFill>
                      <a:blip r:embed="rId26"/>
                      <a:srcRect/>
                      <a:stretch>
                        <a:fillRect/>
                      </a:stretch>
                    </p:blipFill>
                    <p:spPr bwMode="auto">
                      <a:xfrm>
                        <a:off x="3767075" y="4225925"/>
                        <a:ext cx="30321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594135512"/>
              </p:ext>
            </p:extLst>
          </p:nvPr>
        </p:nvGraphicFramePr>
        <p:xfrm>
          <a:off x="7239000" y="4216400"/>
          <a:ext cx="333375" cy="387350"/>
        </p:xfrm>
        <a:graphic>
          <a:graphicData uri="http://schemas.openxmlformats.org/presentationml/2006/ole">
            <mc:AlternateContent xmlns:mc="http://schemas.openxmlformats.org/markup-compatibility/2006">
              <mc:Choice xmlns:v="urn:schemas-microsoft-com:vml" Requires="v">
                <p:oleObj spid="_x0000_s41057" name="Equation" r:id="rId27" imgW="139579" imgH="164957" progId="Equation.3">
                  <p:embed/>
                </p:oleObj>
              </mc:Choice>
              <mc:Fallback>
                <p:oleObj name="Equation" r:id="rId27" imgW="139579" imgH="164957"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39000" y="4216400"/>
                        <a:ext cx="333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4274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US Consulting On-screen XS WHT_R1.5V_0612">
  <a:themeElements>
    <a:clrScheme name="US Consulting On-screen XS WHT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On-screen XS WHT_R1.5_0325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4066B2"/>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US Consulting On-screen XS WHT_R1.5_0325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On-screen XS WHT_R1.5_0325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On-screen XS WHT_R1.5_0325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On-screen XS WHT_R1.5_0325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On-screen XS WHT_R1.5_0325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On-screen XS WHT_R1.5_0325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On-screen XS WHT_R1.5_032508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On-screen XS WHT_R1.5_032508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On-screen XS WHT_R1.5_032508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On-screen XS WHT_R1.5_032508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On-screen XS WHT_R1.5_032508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On-screen XS WHT_R1.5_032508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On-screen XS WHT_R1.5_032508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5215</TotalTime>
  <Words>1587</Words>
  <Application>Microsoft Office PowerPoint</Application>
  <PresentationFormat>On-screen Show (4:3)</PresentationFormat>
  <Paragraphs>158</Paragraphs>
  <Slides>30</Slides>
  <Notes>21</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3" baseType="lpstr">
      <vt:lpstr>US Consulting On-screen XS WHT_R1.5V_0612</vt:lpstr>
      <vt:lpstr>Equation</vt:lpstr>
      <vt:lpstr>Microsoft Equation 3.0</vt:lpstr>
      <vt:lpstr>PowerPoint Presentation</vt:lpstr>
      <vt:lpstr>Agenda</vt:lpstr>
      <vt:lpstr>Agenda</vt:lpstr>
      <vt:lpstr>Inspiration</vt:lpstr>
      <vt:lpstr>Agenda</vt:lpstr>
      <vt:lpstr>Perceptron</vt:lpstr>
      <vt:lpstr>Perceptron</vt:lpstr>
      <vt:lpstr>Perceptron</vt:lpstr>
      <vt:lpstr>Perceptron</vt:lpstr>
      <vt:lpstr>Sigmoid Function</vt:lpstr>
      <vt:lpstr>Representation</vt:lpstr>
      <vt:lpstr>Input Layer</vt:lpstr>
      <vt:lpstr>Output Layer</vt:lpstr>
      <vt:lpstr>Hidden Layers</vt:lpstr>
      <vt:lpstr>Representation</vt:lpstr>
      <vt:lpstr>Representation</vt:lpstr>
      <vt:lpstr>Weights</vt:lpstr>
      <vt:lpstr>Weights</vt:lpstr>
      <vt:lpstr>Agenda</vt:lpstr>
      <vt:lpstr>Gradient Descent - Intuition</vt:lpstr>
      <vt:lpstr>Gradient Descent - Intuition</vt:lpstr>
      <vt:lpstr>Gradient Descent - Intuition</vt:lpstr>
      <vt:lpstr>Gradient Descent - Intuition</vt:lpstr>
      <vt:lpstr>Gradient Descent - Intuition</vt:lpstr>
      <vt:lpstr>Meta-Evaluation</vt:lpstr>
      <vt:lpstr>Meta-Evaluation</vt:lpstr>
      <vt:lpstr>Meta-Evaluation</vt:lpstr>
      <vt:lpstr>Agenda</vt:lpstr>
      <vt:lpstr>Resources</vt:lpstr>
      <vt:lpstr>Resources</vt:lpstr>
    </vt:vector>
  </TitlesOfParts>
  <Company>Deloitte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Josiah</dc:creator>
  <cp:lastModifiedBy>Davis, Josiah</cp:lastModifiedBy>
  <cp:revision>184</cp:revision>
  <dcterms:created xsi:type="dcterms:W3CDTF">2014-07-10T15:55:45Z</dcterms:created>
  <dcterms:modified xsi:type="dcterms:W3CDTF">2014-12-12T02:00:14Z</dcterms:modified>
</cp:coreProperties>
</file>